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74" r:id="rId4"/>
    <p:sldId id="275" r:id="rId5"/>
    <p:sldId id="276" r:id="rId6"/>
    <p:sldId id="277" r:id="rId7"/>
    <p:sldId id="279" r:id="rId8"/>
    <p:sldId id="280" r:id="rId9"/>
    <p:sldId id="268" r:id="rId10"/>
    <p:sldId id="270" r:id="rId11"/>
    <p:sldId id="271" r:id="rId12"/>
    <p:sldId id="257" r:id="rId13"/>
    <p:sldId id="258" r:id="rId14"/>
    <p:sldId id="273" r:id="rId15"/>
    <p:sldId id="259" r:id="rId16"/>
    <p:sldId id="260" r:id="rId17"/>
    <p:sldId id="261" r:id="rId18"/>
    <p:sldId id="263" r:id="rId19"/>
    <p:sldId id="262" r:id="rId20"/>
    <p:sldId id="264" r:id="rId21"/>
    <p:sldId id="265" r:id="rId22"/>
    <p:sldId id="266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B3"/>
    <a:srgbClr val="FF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1B499-C8C0-44DE-8A5A-BD45FD06310F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6D790C6-8C26-4D3A-B4C2-70BF1CA47949}">
      <dgm:prSet phldrT="[Texto]"/>
      <dgm:spPr/>
      <dgm:t>
        <a:bodyPr/>
        <a:lstStyle/>
        <a:p>
          <a:r>
            <a:rPr lang="es-ES" dirty="0" smtClean="0"/>
            <a:t>Tecnología</a:t>
          </a:r>
          <a:endParaRPr lang="es-ES" dirty="0"/>
        </a:p>
      </dgm:t>
    </dgm:pt>
    <dgm:pt modelId="{3848356D-2867-40C1-A0C2-52EA785E742A}" type="parTrans" cxnId="{B58E5206-B211-4FD9-B246-D3E28BE5D72D}">
      <dgm:prSet/>
      <dgm:spPr/>
      <dgm:t>
        <a:bodyPr/>
        <a:lstStyle/>
        <a:p>
          <a:endParaRPr lang="es-ES"/>
        </a:p>
      </dgm:t>
    </dgm:pt>
    <dgm:pt modelId="{1C322C99-22F9-4799-96ED-91755A301030}" type="sibTrans" cxnId="{B58E5206-B211-4FD9-B246-D3E28BE5D72D}">
      <dgm:prSet/>
      <dgm:spPr/>
      <dgm:t>
        <a:bodyPr/>
        <a:lstStyle/>
        <a:p>
          <a:endParaRPr lang="es-ES"/>
        </a:p>
      </dgm:t>
    </dgm:pt>
    <dgm:pt modelId="{AFA658F4-5258-4798-B621-8DB9206892B9}">
      <dgm:prSet phldrT="[Texto]"/>
      <dgm:spPr/>
      <dgm:t>
        <a:bodyPr/>
        <a:lstStyle/>
        <a:p>
          <a:r>
            <a:rPr lang="es-ES" dirty="0" smtClean="0"/>
            <a:t>Conocimiento tecnológico</a:t>
          </a:r>
          <a:endParaRPr lang="es-ES" dirty="0"/>
        </a:p>
      </dgm:t>
    </dgm:pt>
    <dgm:pt modelId="{DA02E94A-E066-4CBA-A07A-1A38062D25B5}" type="parTrans" cxnId="{8B1B9752-C3D6-4660-B5FA-03389E605367}">
      <dgm:prSet/>
      <dgm:spPr/>
      <dgm:t>
        <a:bodyPr/>
        <a:lstStyle/>
        <a:p>
          <a:endParaRPr lang="es-ES"/>
        </a:p>
      </dgm:t>
    </dgm:pt>
    <dgm:pt modelId="{DA22E84A-AFDB-4B74-82AA-2D110766A9FE}" type="sibTrans" cxnId="{8B1B9752-C3D6-4660-B5FA-03389E605367}">
      <dgm:prSet/>
      <dgm:spPr/>
      <dgm:t>
        <a:bodyPr/>
        <a:lstStyle/>
        <a:p>
          <a:endParaRPr lang="es-ES"/>
        </a:p>
      </dgm:t>
    </dgm:pt>
    <dgm:pt modelId="{2171581B-7214-4973-A358-DE5CD990E401}">
      <dgm:prSet phldrT="[Texto]"/>
      <dgm:spPr/>
      <dgm:t>
        <a:bodyPr/>
        <a:lstStyle/>
        <a:p>
          <a:r>
            <a:rPr lang="es-ES" dirty="0" smtClean="0"/>
            <a:t>Calidad de vida</a:t>
          </a:r>
          <a:endParaRPr lang="es-ES" dirty="0"/>
        </a:p>
      </dgm:t>
    </dgm:pt>
    <dgm:pt modelId="{E5052DF9-EFA0-48E9-AD3F-D2C3C388125C}" type="parTrans" cxnId="{6E4BDE25-306F-4E6F-8C41-A96C2606B231}">
      <dgm:prSet/>
      <dgm:spPr/>
      <dgm:t>
        <a:bodyPr/>
        <a:lstStyle/>
        <a:p>
          <a:endParaRPr lang="es-ES"/>
        </a:p>
      </dgm:t>
    </dgm:pt>
    <dgm:pt modelId="{5A609B88-3AB5-4047-85B1-6AAA00EFB25A}" type="sibTrans" cxnId="{6E4BDE25-306F-4E6F-8C41-A96C2606B231}">
      <dgm:prSet/>
      <dgm:spPr/>
      <dgm:t>
        <a:bodyPr/>
        <a:lstStyle/>
        <a:p>
          <a:endParaRPr lang="es-ES"/>
        </a:p>
      </dgm:t>
    </dgm:pt>
    <dgm:pt modelId="{99D4FCC3-21BC-4328-B15D-95707874F7F2}">
      <dgm:prSet phldrT="[Texto]"/>
      <dgm:spPr/>
      <dgm:t>
        <a:bodyPr/>
        <a:lstStyle/>
        <a:p>
          <a:r>
            <a:rPr lang="es-ES" dirty="0" smtClean="0"/>
            <a:t>Informática</a:t>
          </a:r>
          <a:endParaRPr lang="es-ES" dirty="0"/>
        </a:p>
      </dgm:t>
    </dgm:pt>
    <dgm:pt modelId="{3D592D91-E5CB-427E-A8F6-BD675E2F2094}" type="parTrans" cxnId="{9A5CDD63-A163-4C5E-A0C0-089EAB211599}">
      <dgm:prSet/>
      <dgm:spPr/>
      <dgm:t>
        <a:bodyPr/>
        <a:lstStyle/>
        <a:p>
          <a:endParaRPr lang="es-ES"/>
        </a:p>
      </dgm:t>
    </dgm:pt>
    <dgm:pt modelId="{30D6E435-2E10-4DCB-9A5E-F74B4BE2C0AF}" type="sibTrans" cxnId="{9A5CDD63-A163-4C5E-A0C0-089EAB211599}">
      <dgm:prSet/>
      <dgm:spPr/>
      <dgm:t>
        <a:bodyPr/>
        <a:lstStyle/>
        <a:p>
          <a:endParaRPr lang="es-ES"/>
        </a:p>
      </dgm:t>
    </dgm:pt>
    <dgm:pt modelId="{ABB91737-40DB-489D-80FA-2DFF2832C342}">
      <dgm:prSet phldrT="[Texto]"/>
      <dgm:spPr/>
      <dgm:t>
        <a:bodyPr/>
        <a:lstStyle/>
        <a:p>
          <a:r>
            <a:rPr lang="es-ES" dirty="0" smtClean="0"/>
            <a:t>Uso eficiente de la información</a:t>
          </a:r>
          <a:endParaRPr lang="es-ES" dirty="0"/>
        </a:p>
      </dgm:t>
    </dgm:pt>
    <dgm:pt modelId="{54B7AE22-E511-450C-BC65-7601E19A522B}" type="parTrans" cxnId="{BE0CBC4B-8399-43C4-A1D7-5373831471ED}">
      <dgm:prSet/>
      <dgm:spPr/>
      <dgm:t>
        <a:bodyPr/>
        <a:lstStyle/>
        <a:p>
          <a:endParaRPr lang="es-ES"/>
        </a:p>
      </dgm:t>
    </dgm:pt>
    <dgm:pt modelId="{5B641EEF-CF06-453E-8341-1E3B4EF1617E}" type="sibTrans" cxnId="{BE0CBC4B-8399-43C4-A1D7-5373831471ED}">
      <dgm:prSet/>
      <dgm:spPr/>
      <dgm:t>
        <a:bodyPr/>
        <a:lstStyle/>
        <a:p>
          <a:endParaRPr lang="es-ES"/>
        </a:p>
      </dgm:t>
    </dgm:pt>
    <dgm:pt modelId="{5CF4AA07-5657-45DF-A542-4EAC70C5C69D}">
      <dgm:prSet phldrT="[Texto]"/>
      <dgm:spPr/>
      <dgm:t>
        <a:bodyPr/>
        <a:lstStyle/>
        <a:p>
          <a:r>
            <a:rPr lang="es-ES" dirty="0" smtClean="0"/>
            <a:t>Manejo del software</a:t>
          </a:r>
          <a:endParaRPr lang="es-ES" dirty="0"/>
        </a:p>
      </dgm:t>
    </dgm:pt>
    <dgm:pt modelId="{16517DBC-ECA1-410C-94B8-FDBA88DFCC40}" type="parTrans" cxnId="{13F70485-5EEA-42DB-8004-8F1C987334AF}">
      <dgm:prSet/>
      <dgm:spPr/>
      <dgm:t>
        <a:bodyPr/>
        <a:lstStyle/>
        <a:p>
          <a:endParaRPr lang="es-ES"/>
        </a:p>
      </dgm:t>
    </dgm:pt>
    <dgm:pt modelId="{D0144D7E-C6C5-4EB8-8F8D-A7DBE7B51CE3}" type="sibTrans" cxnId="{13F70485-5EEA-42DB-8004-8F1C987334AF}">
      <dgm:prSet/>
      <dgm:spPr/>
      <dgm:t>
        <a:bodyPr/>
        <a:lstStyle/>
        <a:p>
          <a:endParaRPr lang="es-ES"/>
        </a:p>
      </dgm:t>
    </dgm:pt>
    <dgm:pt modelId="{EA0502BB-228B-4A30-95C6-37518B762A41}" type="pres">
      <dgm:prSet presAssocID="{B6D1B499-C8C0-44DE-8A5A-BD45FD06310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DCC82B-DBF4-4007-9FE0-E4CD6A1C51E9}" type="pres">
      <dgm:prSet presAssocID="{B6D1B499-C8C0-44DE-8A5A-BD45FD06310F}" presName="cycle" presStyleCnt="0"/>
      <dgm:spPr/>
    </dgm:pt>
    <dgm:pt modelId="{2A1261C7-0841-43D5-9B63-539DD7161C24}" type="pres">
      <dgm:prSet presAssocID="{B6D1B499-C8C0-44DE-8A5A-BD45FD06310F}" presName="centerShape" presStyleCnt="0"/>
      <dgm:spPr/>
    </dgm:pt>
    <dgm:pt modelId="{DFE498ED-EC23-4B4D-A639-24E12BE78D78}" type="pres">
      <dgm:prSet presAssocID="{B6D1B499-C8C0-44DE-8A5A-BD45FD06310F}" presName="connSite" presStyleLbl="node1" presStyleIdx="0" presStyleCnt="3"/>
      <dgm:spPr/>
    </dgm:pt>
    <dgm:pt modelId="{7122130B-A7A1-4626-9852-B298368ADBD7}" type="pres">
      <dgm:prSet presAssocID="{B6D1B499-C8C0-44DE-8A5A-BD45FD06310F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3B0DB2-20DE-40FE-8877-4B9222B0E090}" type="pres">
      <dgm:prSet presAssocID="{3848356D-2867-40C1-A0C2-52EA785E742A}" presName="Name25" presStyleLbl="parChTrans1D1" presStyleIdx="0" presStyleCnt="2"/>
      <dgm:spPr/>
      <dgm:t>
        <a:bodyPr/>
        <a:lstStyle/>
        <a:p>
          <a:endParaRPr lang="es-CO"/>
        </a:p>
      </dgm:t>
    </dgm:pt>
    <dgm:pt modelId="{1FD280DF-84C2-4790-819F-0DC77CE9007E}" type="pres">
      <dgm:prSet presAssocID="{76D790C6-8C26-4D3A-B4C2-70BF1CA47949}" presName="node" presStyleCnt="0"/>
      <dgm:spPr/>
    </dgm:pt>
    <dgm:pt modelId="{A71C9386-1060-4390-8210-14A95FF784CA}" type="pres">
      <dgm:prSet presAssocID="{76D790C6-8C26-4D3A-B4C2-70BF1CA47949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581F2-9DD1-40EC-AA66-EAF1301771D0}" type="pres">
      <dgm:prSet presAssocID="{76D790C6-8C26-4D3A-B4C2-70BF1CA47949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0DCFE9-3DE7-4FBF-9082-6DA6622A41E4}" type="pres">
      <dgm:prSet presAssocID="{3D592D91-E5CB-427E-A8F6-BD675E2F2094}" presName="Name25" presStyleLbl="parChTrans1D1" presStyleIdx="1" presStyleCnt="2"/>
      <dgm:spPr/>
      <dgm:t>
        <a:bodyPr/>
        <a:lstStyle/>
        <a:p>
          <a:endParaRPr lang="es-CO"/>
        </a:p>
      </dgm:t>
    </dgm:pt>
    <dgm:pt modelId="{F3363604-89BE-45F5-8B93-8AC43716A1A6}" type="pres">
      <dgm:prSet presAssocID="{99D4FCC3-21BC-4328-B15D-95707874F7F2}" presName="node" presStyleCnt="0"/>
      <dgm:spPr/>
    </dgm:pt>
    <dgm:pt modelId="{2E7AAD90-0B25-4AD8-BBEC-02241D903F05}" type="pres">
      <dgm:prSet presAssocID="{99D4FCC3-21BC-4328-B15D-95707874F7F2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5B2A2B-CE73-474C-BFDB-365A3C526AFA}" type="pres">
      <dgm:prSet presAssocID="{99D4FCC3-21BC-4328-B15D-95707874F7F2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4BDE25-306F-4E6F-8C41-A96C2606B231}" srcId="{76D790C6-8C26-4D3A-B4C2-70BF1CA47949}" destId="{2171581B-7214-4973-A358-DE5CD990E401}" srcOrd="1" destOrd="0" parTransId="{E5052DF9-EFA0-48E9-AD3F-D2C3C388125C}" sibTransId="{5A609B88-3AB5-4047-85B1-6AAA00EFB25A}"/>
    <dgm:cxn modelId="{1EE18686-659B-4A8F-944F-B066032C349D}" type="presOf" srcId="{3D592D91-E5CB-427E-A8F6-BD675E2F2094}" destId="{5C0DCFE9-3DE7-4FBF-9082-6DA6622A41E4}" srcOrd="0" destOrd="0" presId="urn:microsoft.com/office/officeart/2005/8/layout/radial2"/>
    <dgm:cxn modelId="{85300042-8A9E-41A6-96AC-2066BBA2ED88}" type="presOf" srcId="{ABB91737-40DB-489D-80FA-2DFF2832C342}" destId="{C65B2A2B-CE73-474C-BFDB-365A3C526AFA}" srcOrd="0" destOrd="0" presId="urn:microsoft.com/office/officeart/2005/8/layout/radial2"/>
    <dgm:cxn modelId="{485BA700-1834-4B3B-A9DB-9CF9FDF1D62F}" type="presOf" srcId="{99D4FCC3-21BC-4328-B15D-95707874F7F2}" destId="{2E7AAD90-0B25-4AD8-BBEC-02241D903F05}" srcOrd="0" destOrd="0" presId="urn:microsoft.com/office/officeart/2005/8/layout/radial2"/>
    <dgm:cxn modelId="{13F70485-5EEA-42DB-8004-8F1C987334AF}" srcId="{99D4FCC3-21BC-4328-B15D-95707874F7F2}" destId="{5CF4AA07-5657-45DF-A542-4EAC70C5C69D}" srcOrd="1" destOrd="0" parTransId="{16517DBC-ECA1-410C-94B8-FDBA88DFCC40}" sibTransId="{D0144D7E-C6C5-4EB8-8F8D-A7DBE7B51CE3}"/>
    <dgm:cxn modelId="{590D1579-02D2-4DEC-9F12-7E2212F850FB}" type="presOf" srcId="{76D790C6-8C26-4D3A-B4C2-70BF1CA47949}" destId="{A71C9386-1060-4390-8210-14A95FF784CA}" srcOrd="0" destOrd="0" presId="urn:microsoft.com/office/officeart/2005/8/layout/radial2"/>
    <dgm:cxn modelId="{8B1B9752-C3D6-4660-B5FA-03389E605367}" srcId="{76D790C6-8C26-4D3A-B4C2-70BF1CA47949}" destId="{AFA658F4-5258-4798-B621-8DB9206892B9}" srcOrd="0" destOrd="0" parTransId="{DA02E94A-E066-4CBA-A07A-1A38062D25B5}" sibTransId="{DA22E84A-AFDB-4B74-82AA-2D110766A9FE}"/>
    <dgm:cxn modelId="{C383DA50-61C2-4CD9-8F00-665E9106852D}" type="presOf" srcId="{5CF4AA07-5657-45DF-A542-4EAC70C5C69D}" destId="{C65B2A2B-CE73-474C-BFDB-365A3C526AFA}" srcOrd="0" destOrd="1" presId="urn:microsoft.com/office/officeart/2005/8/layout/radial2"/>
    <dgm:cxn modelId="{71933FA9-A8A1-4C8D-B3DF-D2EC2492E255}" type="presOf" srcId="{2171581B-7214-4973-A358-DE5CD990E401}" destId="{E6C581F2-9DD1-40EC-AA66-EAF1301771D0}" srcOrd="0" destOrd="1" presId="urn:microsoft.com/office/officeart/2005/8/layout/radial2"/>
    <dgm:cxn modelId="{05CC6915-BF83-4F90-B656-8676BF1276D6}" type="presOf" srcId="{AFA658F4-5258-4798-B621-8DB9206892B9}" destId="{E6C581F2-9DD1-40EC-AA66-EAF1301771D0}" srcOrd="0" destOrd="0" presId="urn:microsoft.com/office/officeart/2005/8/layout/radial2"/>
    <dgm:cxn modelId="{BE0CBC4B-8399-43C4-A1D7-5373831471ED}" srcId="{99D4FCC3-21BC-4328-B15D-95707874F7F2}" destId="{ABB91737-40DB-489D-80FA-2DFF2832C342}" srcOrd="0" destOrd="0" parTransId="{54B7AE22-E511-450C-BC65-7601E19A522B}" sibTransId="{5B641EEF-CF06-453E-8341-1E3B4EF1617E}"/>
    <dgm:cxn modelId="{408C68ED-F02E-4FC6-B879-0D56320D7ABF}" type="presOf" srcId="{3848356D-2867-40C1-A0C2-52EA785E742A}" destId="{E03B0DB2-20DE-40FE-8877-4B9222B0E090}" srcOrd="0" destOrd="0" presId="urn:microsoft.com/office/officeart/2005/8/layout/radial2"/>
    <dgm:cxn modelId="{4F8854A1-70AE-417A-86F4-9470608217E1}" type="presOf" srcId="{B6D1B499-C8C0-44DE-8A5A-BD45FD06310F}" destId="{EA0502BB-228B-4A30-95C6-37518B762A41}" srcOrd="0" destOrd="0" presId="urn:microsoft.com/office/officeart/2005/8/layout/radial2"/>
    <dgm:cxn modelId="{B58E5206-B211-4FD9-B246-D3E28BE5D72D}" srcId="{B6D1B499-C8C0-44DE-8A5A-BD45FD06310F}" destId="{76D790C6-8C26-4D3A-B4C2-70BF1CA47949}" srcOrd="0" destOrd="0" parTransId="{3848356D-2867-40C1-A0C2-52EA785E742A}" sibTransId="{1C322C99-22F9-4799-96ED-91755A301030}"/>
    <dgm:cxn modelId="{9A5CDD63-A163-4C5E-A0C0-089EAB211599}" srcId="{B6D1B499-C8C0-44DE-8A5A-BD45FD06310F}" destId="{99D4FCC3-21BC-4328-B15D-95707874F7F2}" srcOrd="1" destOrd="0" parTransId="{3D592D91-E5CB-427E-A8F6-BD675E2F2094}" sibTransId="{30D6E435-2E10-4DCB-9A5E-F74B4BE2C0AF}"/>
    <dgm:cxn modelId="{E2666AED-3962-4C83-BAEC-760FDD32EBCF}" type="presParOf" srcId="{EA0502BB-228B-4A30-95C6-37518B762A41}" destId="{A2DCC82B-DBF4-4007-9FE0-E4CD6A1C51E9}" srcOrd="0" destOrd="0" presId="urn:microsoft.com/office/officeart/2005/8/layout/radial2"/>
    <dgm:cxn modelId="{3B5DF2AD-D1A8-4CB7-BB7F-05090E4DC960}" type="presParOf" srcId="{A2DCC82B-DBF4-4007-9FE0-E4CD6A1C51E9}" destId="{2A1261C7-0841-43D5-9B63-539DD7161C24}" srcOrd="0" destOrd="0" presId="urn:microsoft.com/office/officeart/2005/8/layout/radial2"/>
    <dgm:cxn modelId="{BBDED8D3-3101-4983-90DD-5A5CF2ECBD47}" type="presParOf" srcId="{2A1261C7-0841-43D5-9B63-539DD7161C24}" destId="{DFE498ED-EC23-4B4D-A639-24E12BE78D78}" srcOrd="0" destOrd="0" presId="urn:microsoft.com/office/officeart/2005/8/layout/radial2"/>
    <dgm:cxn modelId="{711815AE-1EE2-4160-9BC3-2422838E9F83}" type="presParOf" srcId="{2A1261C7-0841-43D5-9B63-539DD7161C24}" destId="{7122130B-A7A1-4626-9852-B298368ADBD7}" srcOrd="1" destOrd="0" presId="urn:microsoft.com/office/officeart/2005/8/layout/radial2"/>
    <dgm:cxn modelId="{86C5D23E-8698-480D-8F38-DA2BDE224EBA}" type="presParOf" srcId="{A2DCC82B-DBF4-4007-9FE0-E4CD6A1C51E9}" destId="{E03B0DB2-20DE-40FE-8877-4B9222B0E090}" srcOrd="1" destOrd="0" presId="urn:microsoft.com/office/officeart/2005/8/layout/radial2"/>
    <dgm:cxn modelId="{B37E0244-5ED9-4D62-BA00-F57A28E78C90}" type="presParOf" srcId="{A2DCC82B-DBF4-4007-9FE0-E4CD6A1C51E9}" destId="{1FD280DF-84C2-4790-819F-0DC77CE9007E}" srcOrd="2" destOrd="0" presId="urn:microsoft.com/office/officeart/2005/8/layout/radial2"/>
    <dgm:cxn modelId="{EDC1EA8B-CFED-4655-A296-274FAA1C4E65}" type="presParOf" srcId="{1FD280DF-84C2-4790-819F-0DC77CE9007E}" destId="{A71C9386-1060-4390-8210-14A95FF784CA}" srcOrd="0" destOrd="0" presId="urn:microsoft.com/office/officeart/2005/8/layout/radial2"/>
    <dgm:cxn modelId="{87399AF2-25D2-4CE5-8A6B-B2CCA6926F75}" type="presParOf" srcId="{1FD280DF-84C2-4790-819F-0DC77CE9007E}" destId="{E6C581F2-9DD1-40EC-AA66-EAF1301771D0}" srcOrd="1" destOrd="0" presId="urn:microsoft.com/office/officeart/2005/8/layout/radial2"/>
    <dgm:cxn modelId="{37237990-C183-4C6B-9746-DD7364BC65F4}" type="presParOf" srcId="{A2DCC82B-DBF4-4007-9FE0-E4CD6A1C51E9}" destId="{5C0DCFE9-3DE7-4FBF-9082-6DA6622A41E4}" srcOrd="3" destOrd="0" presId="urn:microsoft.com/office/officeart/2005/8/layout/radial2"/>
    <dgm:cxn modelId="{DE15D731-5F81-4D2A-8C88-9517A2B3F85A}" type="presParOf" srcId="{A2DCC82B-DBF4-4007-9FE0-E4CD6A1C51E9}" destId="{F3363604-89BE-45F5-8B93-8AC43716A1A6}" srcOrd="4" destOrd="0" presId="urn:microsoft.com/office/officeart/2005/8/layout/radial2"/>
    <dgm:cxn modelId="{D5C83ECA-F464-49E4-BFAA-E2044953E538}" type="presParOf" srcId="{F3363604-89BE-45F5-8B93-8AC43716A1A6}" destId="{2E7AAD90-0B25-4AD8-BBEC-02241D903F05}" srcOrd="0" destOrd="0" presId="urn:microsoft.com/office/officeart/2005/8/layout/radial2"/>
    <dgm:cxn modelId="{BE597418-8A77-4F25-A391-58E67791AC6F}" type="presParOf" srcId="{F3363604-89BE-45F5-8B93-8AC43716A1A6}" destId="{C65B2A2B-CE73-474C-BFDB-365A3C526AFA}" srcOrd="1" destOrd="0" presId="urn:microsoft.com/office/officeart/2005/8/layout/radial2"/>
  </dgm:cxnLst>
  <dgm:bg>
    <a:gradFill>
      <a:gsLst>
        <a:gs pos="0">
          <a:srgbClr val="FF3399"/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CFE9-3DE7-4FBF-9082-6DA6622A41E4}">
      <dsp:nvSpPr>
        <dsp:cNvPr id="0" name=""/>
        <dsp:cNvSpPr/>
      </dsp:nvSpPr>
      <dsp:spPr>
        <a:xfrm rot="1757995">
          <a:off x="2581211" y="3312299"/>
          <a:ext cx="978293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78293" y="340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B0DB2-20DE-40FE-8877-4B9222B0E090}">
      <dsp:nvSpPr>
        <dsp:cNvPr id="0" name=""/>
        <dsp:cNvSpPr/>
      </dsp:nvSpPr>
      <dsp:spPr>
        <a:xfrm rot="19893820">
          <a:off x="2575094" y="1601445"/>
          <a:ext cx="1138707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138707" y="340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2130B-A7A1-4626-9852-B298368ADBD7}">
      <dsp:nvSpPr>
        <dsp:cNvPr id="0" name=""/>
        <dsp:cNvSpPr/>
      </dsp:nvSpPr>
      <dsp:spPr>
        <a:xfrm>
          <a:off x="109" y="940951"/>
          <a:ext cx="3110210" cy="31102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C9386-1060-4390-8210-14A95FF784CA}">
      <dsp:nvSpPr>
        <dsp:cNvPr id="0" name=""/>
        <dsp:cNvSpPr/>
      </dsp:nvSpPr>
      <dsp:spPr>
        <a:xfrm>
          <a:off x="3540071" y="79238"/>
          <a:ext cx="1741119" cy="174111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Tecnología</a:t>
          </a:r>
          <a:endParaRPr lang="es-ES" sz="2100" kern="1200" dirty="0"/>
        </a:p>
      </dsp:txBody>
      <dsp:txXfrm>
        <a:off x="3795052" y="334219"/>
        <a:ext cx="1231157" cy="1231157"/>
      </dsp:txXfrm>
    </dsp:sp>
    <dsp:sp modelId="{E6C581F2-9DD1-40EC-AA66-EAF1301771D0}">
      <dsp:nvSpPr>
        <dsp:cNvPr id="0" name=""/>
        <dsp:cNvSpPr/>
      </dsp:nvSpPr>
      <dsp:spPr>
        <a:xfrm>
          <a:off x="5455302" y="79238"/>
          <a:ext cx="2611678" cy="174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Conocimiento tecnológico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Calidad de vida</a:t>
          </a:r>
          <a:endParaRPr lang="es-ES" sz="2900" kern="1200" dirty="0"/>
        </a:p>
      </dsp:txBody>
      <dsp:txXfrm>
        <a:off x="5455302" y="79238"/>
        <a:ext cx="2611678" cy="1741119"/>
      </dsp:txXfrm>
    </dsp:sp>
    <dsp:sp modelId="{2E7AAD90-0B25-4AD8-BBEC-02241D903F05}">
      <dsp:nvSpPr>
        <dsp:cNvPr id="0" name=""/>
        <dsp:cNvSpPr/>
      </dsp:nvSpPr>
      <dsp:spPr>
        <a:xfrm>
          <a:off x="3377562" y="3109252"/>
          <a:ext cx="1866126" cy="186612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Informática</a:t>
          </a:r>
          <a:endParaRPr lang="es-ES" sz="2100" kern="1200" dirty="0"/>
        </a:p>
      </dsp:txBody>
      <dsp:txXfrm>
        <a:off x="3650850" y="3382540"/>
        <a:ext cx="1319550" cy="1319550"/>
      </dsp:txXfrm>
    </dsp:sp>
    <dsp:sp modelId="{C65B2A2B-CE73-474C-BFDB-365A3C526AFA}">
      <dsp:nvSpPr>
        <dsp:cNvPr id="0" name=""/>
        <dsp:cNvSpPr/>
      </dsp:nvSpPr>
      <dsp:spPr>
        <a:xfrm>
          <a:off x="5430301" y="3109252"/>
          <a:ext cx="2799189" cy="186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Uso eficiente de la información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Manejo del software</a:t>
          </a:r>
          <a:endParaRPr lang="es-ES" sz="2900" kern="1200" dirty="0"/>
        </a:p>
      </dsp:txBody>
      <dsp:txXfrm>
        <a:off x="5430301" y="3109252"/>
        <a:ext cx="2799189" cy="1866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1819B-819B-4045-873C-31DB353938A4}" type="datetimeFigureOut">
              <a:rPr lang="es-ES" smtClean="0"/>
              <a:t>04/04/2004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1DA8-6273-4518-B1E4-9B596B95D5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014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04E6EE-7DE0-4AFD-BE5E-4323014DAB70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BBF72-8E83-4B11-9C89-4ADCEEC6E89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4503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222BD-CA40-470C-8376-A26EEF16D5FA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E875F-A10B-4F08-939A-CBAA4197B776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4BBF72-8E83-4B11-9C89-4ADCEEC6E89D}" type="slidenum">
              <a:rPr lang="es-CO" smtClean="0"/>
              <a:pPr>
                <a:defRPr/>
              </a:pPr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93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158E9-9FB4-462B-9726-022CD472D821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092EB-4E4E-430E-A6AF-89A576A0BB79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F21C1-54C1-4D5E-8383-B017B11E56D3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2C677-CDFA-4474-965B-18B2F18B4549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B8157-5AE4-43BD-A18D-1904BE537A84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88A81-1A1E-4311-9B77-D280FC7C6DDC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08525-A835-4A6A-BAF6-1224AC163586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86612-0624-4163-96E8-5E36FF901669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CO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9193-5A1C-4C91-83A3-3DA8829CCC34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6849-2309-426C-A642-C7E1211B2C2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134F-F05A-4E1F-9B1E-CAB8AAF8E480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5827-3E89-4CCF-B1CB-229BE838EE8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E2D8-B536-4ACF-B3AA-6FD5D4F31826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8A8A-349E-4E54-A5D7-9CFD603C09D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387A-E9B6-4C22-8C8B-C304E39CAABF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4448-363B-489F-B45C-45FCCC82DA6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DA91-A70C-4BB8-8D21-71B1F97BD7FF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14F4-AF19-4AA5-87E2-D66AB466A8C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4B62-6FC6-4E09-BC03-144ACD99E3B9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267-9011-4FAA-B891-908209F74ED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C9AA-D3B8-462B-AA0A-3EF03E18A9CD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7873-269B-42E4-9ACE-78426F0CBB3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BB28-E272-40E5-AA13-0AF78EBEAA0B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DA2-AD60-4B8D-9F09-D0C1EB32982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A9EF-695C-4ADB-A08F-056DFBFB9166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C5C6-4B92-4D0D-8385-F9722923793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F115-E152-48D9-9DFB-B2FED60AEB2C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9893-996F-413B-A485-381C46062DE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CD78-8252-49C4-BA8E-87D0670CADA5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E62D-DCE6-49D3-B7DA-086827492DE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35D503-FE13-4C00-B10D-A7E8E3E91E78}" type="datetimeFigureOut">
              <a:rPr lang="es-CO"/>
              <a:pPr>
                <a:defRPr/>
              </a:pPr>
              <a:t>04/04/2004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DBDA5-30E6-4CE0-A928-C32081BD19D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enweb.mineducacion.gov.co/normas/concordadas/jeronimo/ley%20115%20OK/hipervinculos%20115/Sentencia%20C-555%20DE%201994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peremarques.pangea.org/simposium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445" t="14999" r="20898" b="9062"/>
          <a:stretch>
            <a:fillRect/>
          </a:stretch>
        </p:blipFill>
        <p:spPr bwMode="auto">
          <a:xfrm>
            <a:off x="0" y="0"/>
            <a:ext cx="9197975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714625" y="3175"/>
            <a:ext cx="657225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/>
              <a:t>RUBY CRISTINA GIRALDO CALLE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8794" y="214290"/>
            <a:ext cx="7000924" cy="4525963"/>
          </a:xfrm>
        </p:spPr>
        <p:txBody>
          <a:bodyPr/>
          <a:lstStyle/>
          <a:p>
            <a:pPr algn="just"/>
            <a:r>
              <a:rPr lang="es-ES" sz="2000" b="1" dirty="0" smtClean="0"/>
              <a:t>ARTÍCULO 32. EDUCACIÓN MEDIA TÉCNICA. </a:t>
            </a:r>
            <a:r>
              <a:rPr lang="es-ES" sz="2000" dirty="0" smtClean="0"/>
              <a:t>La educación media técnica prepara a los estudiantes para el desempeño laboral en uno de los sectores de la producción y de los servicios, y para la continuación en la educación superior. </a:t>
            </a:r>
            <a:br>
              <a:rPr lang="es-ES" sz="2000" dirty="0" smtClean="0"/>
            </a:br>
            <a:r>
              <a:rPr lang="es-ES" sz="2000" dirty="0" smtClean="0"/>
              <a:t>Estará dirigida a la formación calificada en especialidades tales como: agropecuaria, comercio, finanzas, administración, ecología, medio ambiente, industria, informática, minería, salud, recreación, turismo, deporte y las demás que requiera el sector productivo y de servicios. Debe incorporar, en su formación teórica y práctica, lo más avanzado de la ciencia y de la técnica, para que el estudiante esté en capacidad de adaptarse a las nuevas tecnologías y al avance de la ciencia. </a:t>
            </a:r>
            <a:br>
              <a:rPr lang="es-ES" sz="2000" dirty="0" smtClean="0"/>
            </a:br>
            <a:r>
              <a:rPr lang="es-ES" sz="2000" dirty="0" smtClean="0"/>
              <a:t>Las especialidades que ofrezcan los distintos establecimientos educativos, deben corresponder a las necesidades regionales. </a:t>
            </a:r>
            <a:br>
              <a:rPr lang="es-ES" sz="2000" dirty="0" smtClean="0"/>
            </a:br>
            <a:r>
              <a:rPr lang="es-ES" sz="2000" dirty="0" smtClean="0"/>
              <a:t>PARÁGRAFO. Para la creación de instituciones de educación media técnica o para la incorporación de otras y para la oferta de programas, se deberá tener una infraestructura adecuada, el personal docente especializado y establecer una coordinación con el Servicio Nacional de Aprendizaje, SENA u otras instituciones de capacitación laboral o del sector productivo. </a:t>
            </a:r>
          </a:p>
          <a:p>
            <a:pPr algn="just"/>
            <a:endParaRPr lang="es-ES" sz="20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1670" y="214290"/>
            <a:ext cx="7072330" cy="4525962"/>
          </a:xfrm>
        </p:spPr>
        <p:txBody>
          <a:bodyPr/>
          <a:lstStyle/>
          <a:p>
            <a:pPr>
              <a:buNone/>
            </a:pPr>
            <a:r>
              <a:rPr lang="es-ES" sz="1600" b="1" dirty="0" smtClean="0"/>
              <a:t>        ARTÍCULO 23. ÁREAS OBLIGATORIAS Y FUNDAMENTALES.</a:t>
            </a:r>
            <a:r>
              <a:rPr lang="es-ES" sz="1600" dirty="0" smtClean="0"/>
              <a:t> Para el logro de los objetivos de la educación básica se establecen áreas obligatorias y fundamentales del conocimiento y de la formación que necesariamente se tendrán que ofrecer de acuerdo con el currículo y el Proyecto Educativo Institucional. </a:t>
            </a:r>
            <a:br>
              <a:rPr lang="es-ES" sz="1600" dirty="0" smtClean="0"/>
            </a:br>
            <a:r>
              <a:rPr lang="es-ES" sz="1600" dirty="0" smtClean="0"/>
              <a:t>Los grupos de áreas obligatorias y fundamentales que comprenderán un mínimo del 80% del plan de estudios, son los siguientes: </a:t>
            </a:r>
            <a:br>
              <a:rPr lang="es-ES" sz="1600" dirty="0" smtClean="0"/>
            </a:br>
            <a:r>
              <a:rPr lang="es-ES" sz="1600" dirty="0" smtClean="0"/>
              <a:t>1. Ciencias naturales y educación ambiental. </a:t>
            </a:r>
            <a:br>
              <a:rPr lang="es-ES" sz="1600" dirty="0" smtClean="0"/>
            </a:br>
            <a:r>
              <a:rPr lang="es-ES" sz="1600" dirty="0" smtClean="0"/>
              <a:t>2. Ciencias sociales, historia, geografía, constitución política y democracia. </a:t>
            </a:r>
            <a:br>
              <a:rPr lang="es-ES" sz="1600" dirty="0" smtClean="0"/>
            </a:br>
            <a:r>
              <a:rPr lang="es-ES" sz="1600" dirty="0" smtClean="0"/>
              <a:t>3. Educación artística y cultural. </a:t>
            </a:r>
            <a:br>
              <a:rPr lang="es-ES" sz="1600" dirty="0" smtClean="0"/>
            </a:br>
            <a:r>
              <a:rPr lang="es-ES" sz="1600" dirty="0" smtClean="0"/>
              <a:t>Numeral modificado por el artículo 65 de la Ley 397 de 1997. El texto anterior era: </a:t>
            </a:r>
            <a:r>
              <a:rPr lang="es-ES" sz="1600" strike="sngStrike" dirty="0" smtClean="0"/>
              <a:t>3. Educación Artística.</a:t>
            </a:r>
            <a:r>
              <a:rPr lang="es-ES" sz="1600" dirty="0" smtClean="0"/>
              <a:t> </a:t>
            </a:r>
            <a:br>
              <a:rPr lang="es-ES" sz="1600" dirty="0" smtClean="0"/>
            </a:br>
            <a:r>
              <a:rPr lang="es-ES" sz="1600" dirty="0" smtClean="0"/>
              <a:t>4. Educación ética y en valores humanos. </a:t>
            </a:r>
            <a:br>
              <a:rPr lang="es-ES" sz="1600" dirty="0" smtClean="0"/>
            </a:br>
            <a:r>
              <a:rPr lang="es-ES" sz="1600" dirty="0" smtClean="0"/>
              <a:t>5. Educación física, recreación y deportes. </a:t>
            </a:r>
            <a:br>
              <a:rPr lang="es-ES" sz="1600" dirty="0" smtClean="0"/>
            </a:br>
            <a:r>
              <a:rPr lang="es-ES" sz="1600" dirty="0" smtClean="0"/>
              <a:t>6. Educación religiosa. </a:t>
            </a:r>
            <a:br>
              <a:rPr lang="es-ES" sz="1600" dirty="0" smtClean="0"/>
            </a:br>
            <a:r>
              <a:rPr lang="es-ES" sz="1600" dirty="0" smtClean="0"/>
              <a:t>Numeral 6o. declarado EXEQUIBLE por la Corte Constitucional mediante la </a:t>
            </a:r>
            <a:r>
              <a:rPr lang="es-ES" sz="1600" dirty="0" smtClean="0">
                <a:hlinkClick r:id="rId2" action="ppaction://hlinkfile"/>
              </a:rPr>
              <a:t>Sentencia C-555 de 1994 </a:t>
            </a:r>
            <a:r>
              <a:rPr lang="es-ES" sz="1600" dirty="0" smtClean="0"/>
              <a:t>del 6 de diciembre de 1994, Magistrado Ponente Dr. Eduardo Cifuentes Muñoz.</a:t>
            </a:r>
            <a:br>
              <a:rPr lang="es-ES" sz="1600" dirty="0" smtClean="0"/>
            </a:br>
            <a:r>
              <a:rPr lang="es-ES" sz="1600" dirty="0" smtClean="0"/>
              <a:t>7. Humanidades, lengua castellana e idiomas extranjeros. </a:t>
            </a:r>
            <a:br>
              <a:rPr lang="es-ES" sz="1600" dirty="0" smtClean="0"/>
            </a:br>
            <a:r>
              <a:rPr lang="es-ES" sz="1600" dirty="0" smtClean="0"/>
              <a:t>8. Matemáticas. </a:t>
            </a:r>
            <a:br>
              <a:rPr lang="es-ES" sz="1600" dirty="0" smtClean="0"/>
            </a:br>
            <a:r>
              <a:rPr lang="es-ES" sz="1600" dirty="0" smtClean="0">
                <a:solidFill>
                  <a:schemeClr val="tx1"/>
                </a:solidFill>
              </a:rPr>
              <a:t>9. Tecnología e informática.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b="1" dirty="0" smtClean="0"/>
              <a:t>PARÁGRAFO.</a:t>
            </a:r>
            <a:r>
              <a:rPr lang="es-ES" sz="1600" dirty="0" smtClean="0"/>
              <a:t> La educación religiosa se ofrecerá </a:t>
            </a:r>
            <a:r>
              <a:rPr lang="es-ES" sz="1600" u="sng" dirty="0" smtClean="0"/>
              <a:t>en todos los establecimientos educativos,</a:t>
            </a:r>
            <a:r>
              <a:rPr lang="es-ES" sz="1600" dirty="0" smtClean="0"/>
              <a:t> observando la garantía constitucional según la cual, en los establecimientos del Estado ninguna persona podrá ser obligada a recibirla. </a:t>
            </a:r>
            <a:br>
              <a:rPr lang="es-ES" sz="1600" dirty="0" smtClean="0"/>
            </a:br>
            <a:r>
              <a:rPr lang="es-ES" sz="1600" dirty="0" smtClean="0"/>
              <a:t>Aparte subrayado declarado EXEQUIBLE por la Corte Constitucional mediante la </a:t>
            </a:r>
            <a:r>
              <a:rPr lang="es-ES" sz="1600" dirty="0" smtClean="0">
                <a:hlinkClick r:id="rId2" action="ppaction://hlinkfile"/>
              </a:rPr>
              <a:t>Sentencia C-555 de 1994</a:t>
            </a:r>
            <a:r>
              <a:rPr lang="es-ES" sz="1600" dirty="0" smtClean="0"/>
              <a:t> del 6 de diciembre de 1994, Magistrado Ponente Dr. Eduardo Cifuentes Muñoz.</a:t>
            </a:r>
          </a:p>
          <a:p>
            <a:endParaRPr lang="es-E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3500438" y="5416550"/>
            <a:ext cx="355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Área de Tecnología e Informática</a:t>
            </a:r>
          </a:p>
        </p:txBody>
      </p:sp>
      <p:sp>
        <p:nvSpPr>
          <p:cNvPr id="3079" name="6 CuadroTexto"/>
          <p:cNvSpPr txBox="1">
            <a:spLocks noChangeArrowheads="1"/>
          </p:cNvSpPr>
          <p:nvPr/>
        </p:nvSpPr>
        <p:spPr bwMode="auto">
          <a:xfrm>
            <a:off x="3571875" y="1243013"/>
            <a:ext cx="353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000" b="1">
                <a:solidFill>
                  <a:srgbClr val="C00000"/>
                </a:solidFill>
              </a:rPr>
              <a:t>MISION DE LOS 10 SABIOS</a:t>
            </a:r>
          </a:p>
        </p:txBody>
      </p:sp>
      <p:grpSp>
        <p:nvGrpSpPr>
          <p:cNvPr id="3080" name="19 Grupo"/>
          <p:cNvGrpSpPr>
            <a:grpSpLocks/>
          </p:cNvGrpSpPr>
          <p:nvPr/>
        </p:nvGrpSpPr>
        <p:grpSpPr bwMode="auto">
          <a:xfrm>
            <a:off x="3714750" y="2071688"/>
            <a:ext cx="3000375" cy="2286000"/>
            <a:chOff x="3643306" y="1643050"/>
            <a:chExt cx="3000396" cy="2286016"/>
          </a:xfrm>
        </p:grpSpPr>
        <p:sp>
          <p:nvSpPr>
            <p:cNvPr id="8" name="7 Elipse"/>
            <p:cNvSpPr/>
            <p:nvPr/>
          </p:nvSpPr>
          <p:spPr>
            <a:xfrm>
              <a:off x="3643306" y="2285991"/>
              <a:ext cx="785819" cy="6429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9" name="8 Elipse"/>
            <p:cNvSpPr/>
            <p:nvPr/>
          </p:nvSpPr>
          <p:spPr>
            <a:xfrm>
              <a:off x="4000497" y="1857363"/>
              <a:ext cx="785817" cy="6429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0" name="9 Elipse"/>
            <p:cNvSpPr/>
            <p:nvPr/>
          </p:nvSpPr>
          <p:spPr>
            <a:xfrm>
              <a:off x="4286249" y="3214686"/>
              <a:ext cx="785817" cy="642941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1" name="10 Elipse"/>
            <p:cNvSpPr/>
            <p:nvPr/>
          </p:nvSpPr>
          <p:spPr>
            <a:xfrm>
              <a:off x="5286381" y="1714487"/>
              <a:ext cx="785817" cy="6429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2" name="11 Elipse"/>
            <p:cNvSpPr/>
            <p:nvPr/>
          </p:nvSpPr>
          <p:spPr>
            <a:xfrm>
              <a:off x="5857885" y="2643182"/>
              <a:ext cx="785817" cy="64294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4" name="13 Elipse"/>
            <p:cNvSpPr/>
            <p:nvPr/>
          </p:nvSpPr>
          <p:spPr>
            <a:xfrm>
              <a:off x="4643438" y="1643050"/>
              <a:ext cx="785819" cy="64294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6" name="15 Elipse"/>
            <p:cNvSpPr/>
            <p:nvPr/>
          </p:nvSpPr>
          <p:spPr>
            <a:xfrm>
              <a:off x="3786182" y="2857495"/>
              <a:ext cx="785819" cy="6429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7" name="16 Elipse"/>
            <p:cNvSpPr/>
            <p:nvPr/>
          </p:nvSpPr>
          <p:spPr>
            <a:xfrm>
              <a:off x="4786314" y="3286123"/>
              <a:ext cx="785819" cy="6429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8" name="17 Elipse"/>
            <p:cNvSpPr/>
            <p:nvPr/>
          </p:nvSpPr>
          <p:spPr>
            <a:xfrm>
              <a:off x="5786446" y="2071678"/>
              <a:ext cx="785819" cy="6429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9" name="18 Elipse"/>
            <p:cNvSpPr/>
            <p:nvPr/>
          </p:nvSpPr>
          <p:spPr>
            <a:xfrm>
              <a:off x="5500694" y="3143247"/>
              <a:ext cx="785819" cy="64294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</p:grpSp>
      <p:sp>
        <p:nvSpPr>
          <p:cNvPr id="3081" name="20 CuadroTexto"/>
          <p:cNvSpPr txBox="1">
            <a:spLocks noChangeArrowheads="1"/>
          </p:cNvSpPr>
          <p:nvPr/>
        </p:nvSpPr>
        <p:spPr bwMode="auto">
          <a:xfrm>
            <a:off x="4605338" y="3000375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>
                <a:solidFill>
                  <a:srgbClr val="C00000"/>
                </a:solidFill>
              </a:rPr>
              <a:t>Colombia</a:t>
            </a:r>
          </a:p>
        </p:txBody>
      </p:sp>
      <p:cxnSp>
        <p:nvCxnSpPr>
          <p:cNvPr id="23" name="22 Conector recto de flecha"/>
          <p:cNvCxnSpPr/>
          <p:nvPr/>
        </p:nvCxnSpPr>
        <p:spPr>
          <a:xfrm rot="5400000">
            <a:off x="4858544" y="4929981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357938" y="4071938"/>
            <a:ext cx="78422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000875" y="3071813"/>
            <a:ext cx="785813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>
            <a:off x="3403601" y="4097337"/>
            <a:ext cx="633412" cy="582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0800000" flipV="1">
            <a:off x="2643188" y="3071813"/>
            <a:ext cx="79692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2500313" y="1500188"/>
            <a:ext cx="621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chemeClr val="accent2"/>
                </a:solidFill>
              </a:rPr>
              <a:t>ÁREA DE TECNOLOGÍA E INFORMÁTICA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571750" y="2643188"/>
            <a:ext cx="60721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Comprender, evaluar, usar y transformar objetos, procesos y sistemas tecnológicos, como requisito para su desempeño en la vida social y productiva.</a:t>
            </a:r>
          </a:p>
        </p:txBody>
      </p:sp>
      <p:sp>
        <p:nvSpPr>
          <p:cNvPr id="4104" name="26 Rectángulo"/>
          <p:cNvSpPr>
            <a:spLocks noChangeArrowheads="1"/>
          </p:cNvSpPr>
          <p:nvPr/>
        </p:nvSpPr>
        <p:spPr bwMode="auto">
          <a:xfrm>
            <a:off x="2714625" y="4572000"/>
            <a:ext cx="5643563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 b="1"/>
              <a:t>“EL DESARROLLO DE ACTITUDES </a:t>
            </a:r>
          </a:p>
          <a:p>
            <a:pPr algn="ctr"/>
            <a:r>
              <a:rPr lang="es-CO" sz="2400" b="1"/>
              <a:t>CIENTÍFICAS Y TECNOLÓGICAS”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126" name="5 CuadroTexto"/>
          <p:cNvSpPr txBox="1">
            <a:spLocks noChangeArrowheads="1"/>
          </p:cNvSpPr>
          <p:nvPr/>
        </p:nvSpPr>
        <p:spPr bwMode="auto">
          <a:xfrm>
            <a:off x="2500313" y="785813"/>
            <a:ext cx="621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chemeClr val="accent2"/>
                </a:solidFill>
              </a:rPr>
              <a:t>ÁREA DE TECNOLOGÍA E INFORMÁTICA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08" t="38437" r="49609" b="10938"/>
          <a:stretch>
            <a:fillRect/>
          </a:stretch>
        </p:blipFill>
        <p:spPr bwMode="auto">
          <a:xfrm>
            <a:off x="3786188" y="1500188"/>
            <a:ext cx="36433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357938" y="5429250"/>
            <a:ext cx="25257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6000" b="1" dirty="0">
                <a:solidFill>
                  <a:schemeClr val="accent2">
                    <a:lumMod val="50000"/>
                  </a:schemeClr>
                </a:solidFill>
                <a:latin typeface="Chiller" pitchFamily="82" charset="0"/>
              </a:rPr>
              <a:t>Artefactos</a:t>
            </a:r>
          </a:p>
        </p:txBody>
      </p:sp>
      <p:sp>
        <p:nvSpPr>
          <p:cNvPr id="5129" name="15 Rectángulo"/>
          <p:cNvSpPr>
            <a:spLocks noChangeArrowheads="1"/>
          </p:cNvSpPr>
          <p:nvPr/>
        </p:nvSpPr>
        <p:spPr bwMode="auto">
          <a:xfrm>
            <a:off x="2500313" y="5715000"/>
            <a:ext cx="3786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600">
                <a:latin typeface="Century Gothic" pitchFamily="34" charset="0"/>
              </a:rPr>
              <a:t>Herramientas….que potencian</a:t>
            </a:r>
          </a:p>
          <a:p>
            <a:r>
              <a:rPr lang="es-CO" sz="1600">
                <a:latin typeface="Century Gothic" pitchFamily="34" charset="0"/>
              </a:rPr>
              <a:t>la acción humana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2500313" y="785813"/>
            <a:ext cx="621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chemeClr val="accent2"/>
                </a:solidFill>
              </a:rPr>
              <a:t>ÁREA DE TECNOLOGÍA E INFORMÁTICA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46" t="30937" r="22656" b="12825"/>
          <a:stretch>
            <a:fillRect/>
          </a:stretch>
        </p:blipFill>
        <p:spPr bwMode="auto">
          <a:xfrm>
            <a:off x="5214938" y="1500188"/>
            <a:ext cx="37147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143250" y="3429000"/>
            <a:ext cx="20748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6000" b="1" dirty="0">
                <a:solidFill>
                  <a:schemeClr val="accent2">
                    <a:lumMod val="50000"/>
                  </a:schemeClr>
                </a:solidFill>
                <a:latin typeface="Chiller" pitchFamily="82" charset="0"/>
              </a:rPr>
              <a:t>Procesos</a:t>
            </a:r>
          </a:p>
        </p:txBody>
      </p:sp>
      <p:sp>
        <p:nvSpPr>
          <p:cNvPr id="6153" name="9 Rectángulo"/>
          <p:cNvSpPr>
            <a:spLocks noChangeArrowheads="1"/>
          </p:cNvSpPr>
          <p:nvPr/>
        </p:nvSpPr>
        <p:spPr bwMode="auto">
          <a:xfrm>
            <a:off x="2143125" y="4859338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1600">
                <a:latin typeface="Century Gothic" pitchFamily="34" charset="0"/>
              </a:rPr>
              <a:t>Fases sucesivas de operaciones</a:t>
            </a:r>
          </a:p>
          <a:p>
            <a:pPr algn="r"/>
            <a:r>
              <a:rPr lang="es-CO" sz="1600">
                <a:latin typeface="Century Gothic" pitchFamily="34" charset="0"/>
              </a:rPr>
              <a:t>que permiten la</a:t>
            </a:r>
          </a:p>
          <a:p>
            <a:pPr algn="r"/>
            <a:r>
              <a:rPr lang="es-CO" sz="1600">
                <a:latin typeface="Century Gothic" pitchFamily="34" charset="0"/>
              </a:rPr>
              <a:t>transformación de</a:t>
            </a:r>
          </a:p>
          <a:p>
            <a:pPr algn="r"/>
            <a:r>
              <a:rPr lang="es-CO" sz="1600">
                <a:latin typeface="Century Gothic" pitchFamily="34" charset="0"/>
              </a:rPr>
              <a:t>recursos y situaciones para</a:t>
            </a:r>
          </a:p>
          <a:p>
            <a:pPr algn="r"/>
            <a:r>
              <a:rPr lang="es-CO" sz="1600">
                <a:latin typeface="Century Gothic" pitchFamily="34" charset="0"/>
              </a:rPr>
              <a:t>lograr objetivos y desarrollar</a:t>
            </a:r>
          </a:p>
          <a:p>
            <a:pPr algn="r"/>
            <a:r>
              <a:rPr lang="es-CO" sz="1600">
                <a:latin typeface="Century Gothic" pitchFamily="34" charset="0"/>
              </a:rPr>
              <a:t>productos y servicios esperados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174" name="5 CuadroTexto"/>
          <p:cNvSpPr txBox="1">
            <a:spLocks noChangeArrowheads="1"/>
          </p:cNvSpPr>
          <p:nvPr/>
        </p:nvSpPr>
        <p:spPr bwMode="auto">
          <a:xfrm>
            <a:off x="2500313" y="785813"/>
            <a:ext cx="621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chemeClr val="accent2"/>
                </a:solidFill>
              </a:rPr>
              <a:t>ÁREA DE TECNOLOGÍA E INFORMÁTICA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357563" y="3071813"/>
            <a:ext cx="20415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6000" b="1" dirty="0">
                <a:solidFill>
                  <a:schemeClr val="accent2">
                    <a:lumMod val="50000"/>
                  </a:schemeClr>
                </a:solidFill>
                <a:latin typeface="Chiller" pitchFamily="82" charset="0"/>
              </a:rPr>
              <a:t>Sistemas</a:t>
            </a:r>
          </a:p>
        </p:txBody>
      </p:sp>
      <p:sp>
        <p:nvSpPr>
          <p:cNvPr id="7176" name="9 Rectángulo"/>
          <p:cNvSpPr>
            <a:spLocks noChangeArrowheads="1"/>
          </p:cNvSpPr>
          <p:nvPr/>
        </p:nvSpPr>
        <p:spPr bwMode="auto">
          <a:xfrm>
            <a:off x="2286000" y="4214813"/>
            <a:ext cx="3286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1600">
                <a:latin typeface="Century Gothic" pitchFamily="34" charset="0"/>
              </a:rPr>
              <a:t>Son conjuntos o grupos de elementos ligados entre sí por relaciones estructurales</a:t>
            </a:r>
          </a:p>
          <a:p>
            <a:pPr algn="r"/>
            <a:r>
              <a:rPr lang="es-CO" sz="1600">
                <a:latin typeface="Century Gothic" pitchFamily="34" charset="0"/>
              </a:rPr>
              <a:t>o funcionales, diseñados para lograr colectivamente </a:t>
            </a:r>
          </a:p>
          <a:p>
            <a:pPr algn="r"/>
            <a:r>
              <a:rPr lang="es-CO" sz="1600">
                <a:latin typeface="Century Gothic" pitchFamily="34" charset="0"/>
              </a:rPr>
              <a:t>un objetivo</a:t>
            </a:r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4023" t="11250" r="47852" b="25937"/>
          <a:stretch>
            <a:fillRect/>
          </a:stretch>
        </p:blipFill>
        <p:spPr bwMode="auto">
          <a:xfrm>
            <a:off x="5429250" y="1285875"/>
            <a:ext cx="3429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198" name="5 CuadroTexto"/>
          <p:cNvSpPr txBox="1">
            <a:spLocks noChangeArrowheads="1"/>
          </p:cNvSpPr>
          <p:nvPr/>
        </p:nvSpPr>
        <p:spPr bwMode="auto">
          <a:xfrm>
            <a:off x="2500313" y="785813"/>
            <a:ext cx="621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chemeClr val="accent2"/>
                </a:solidFill>
              </a:rPr>
              <a:t>ÁREA DE TECNOLOGÍA E INFORMÁTICA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2" t="48750" r="53711" b="5312"/>
          <a:stretch>
            <a:fillRect/>
          </a:stretch>
        </p:blipFill>
        <p:spPr bwMode="auto">
          <a:xfrm>
            <a:off x="2786063" y="2214563"/>
            <a:ext cx="2857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63" t="10312" r="22070" b="56876"/>
          <a:stretch>
            <a:fillRect/>
          </a:stretch>
        </p:blipFill>
        <p:spPr bwMode="auto">
          <a:xfrm>
            <a:off x="5357813" y="1357313"/>
            <a:ext cx="3214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63" t="58125" r="19727" b="5312"/>
          <a:stretch>
            <a:fillRect/>
          </a:stretch>
        </p:blipFill>
        <p:spPr bwMode="auto">
          <a:xfrm>
            <a:off x="5286375" y="3643313"/>
            <a:ext cx="35004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9222" name="5 CuadroTexto"/>
          <p:cNvSpPr txBox="1">
            <a:spLocks noChangeArrowheads="1"/>
          </p:cNvSpPr>
          <p:nvPr/>
        </p:nvSpPr>
        <p:spPr bwMode="auto">
          <a:xfrm>
            <a:off x="4000500" y="3357563"/>
            <a:ext cx="3602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4000" b="1">
                <a:solidFill>
                  <a:schemeClr val="accent2"/>
                </a:solidFill>
              </a:rPr>
              <a:t>TECNOLOGÍA</a:t>
            </a:r>
          </a:p>
        </p:txBody>
      </p:sp>
      <p:sp>
        <p:nvSpPr>
          <p:cNvPr id="9223" name="9 CuadroTexto"/>
          <p:cNvSpPr txBox="1">
            <a:spLocks noChangeArrowheads="1"/>
          </p:cNvSpPr>
          <p:nvPr/>
        </p:nvSpPr>
        <p:spPr bwMode="auto">
          <a:xfrm>
            <a:off x="4643438" y="1785938"/>
            <a:ext cx="365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Ciencias Naturales.. Investigación</a:t>
            </a:r>
          </a:p>
        </p:txBody>
      </p:sp>
      <p:sp>
        <p:nvSpPr>
          <p:cNvPr id="9224" name="10 CuadroTexto"/>
          <p:cNvSpPr txBox="1">
            <a:spLocks noChangeArrowheads="1"/>
          </p:cNvSpPr>
          <p:nvPr/>
        </p:nvSpPr>
        <p:spPr bwMode="auto">
          <a:xfrm>
            <a:off x="2357438" y="2857500"/>
            <a:ext cx="233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Matemáticas y Física</a:t>
            </a:r>
          </a:p>
        </p:txBody>
      </p:sp>
      <p:sp>
        <p:nvSpPr>
          <p:cNvPr id="9225" name="15 CuadroTexto"/>
          <p:cNvSpPr txBox="1">
            <a:spLocks noChangeArrowheads="1"/>
          </p:cNvSpPr>
          <p:nvPr/>
        </p:nvSpPr>
        <p:spPr bwMode="auto">
          <a:xfrm>
            <a:off x="2928938" y="4429125"/>
            <a:ext cx="90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Diseño</a:t>
            </a:r>
          </a:p>
        </p:txBody>
      </p:sp>
      <p:sp>
        <p:nvSpPr>
          <p:cNvPr id="9226" name="16 CuadroTexto"/>
          <p:cNvSpPr txBox="1">
            <a:spLocks noChangeArrowheads="1"/>
          </p:cNvSpPr>
          <p:nvPr/>
        </p:nvSpPr>
        <p:spPr bwMode="auto">
          <a:xfrm>
            <a:off x="6572250" y="46434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Ética</a:t>
            </a:r>
          </a:p>
        </p:txBody>
      </p:sp>
      <p:sp>
        <p:nvSpPr>
          <p:cNvPr id="9227" name="17 CuadroTexto"/>
          <p:cNvSpPr txBox="1">
            <a:spLocks noChangeArrowheads="1"/>
          </p:cNvSpPr>
          <p:nvPr/>
        </p:nvSpPr>
        <p:spPr bwMode="auto">
          <a:xfrm>
            <a:off x="3857625" y="5500688"/>
            <a:ext cx="200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Ciencias Sociales</a:t>
            </a:r>
          </a:p>
        </p:txBody>
      </p:sp>
      <p:cxnSp>
        <p:nvCxnSpPr>
          <p:cNvPr id="20" name="19 Conector recto"/>
          <p:cNvCxnSpPr/>
          <p:nvPr/>
        </p:nvCxnSpPr>
        <p:spPr>
          <a:xfrm rot="5400000" flipH="1" flipV="1">
            <a:off x="3714750" y="2428875"/>
            <a:ext cx="1500188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4143375" y="2000250"/>
            <a:ext cx="4000500" cy="1500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214813" y="3857625"/>
            <a:ext cx="2428875" cy="107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9226" idx="3"/>
          </p:cNvCxnSpPr>
          <p:nvPr/>
        </p:nvCxnSpPr>
        <p:spPr>
          <a:xfrm>
            <a:off x="4286250" y="3857625"/>
            <a:ext cx="2982913" cy="969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endCxn id="9227" idx="1"/>
          </p:cNvCxnSpPr>
          <p:nvPr/>
        </p:nvCxnSpPr>
        <p:spPr>
          <a:xfrm rot="10800000" flipV="1">
            <a:off x="3857625" y="3857625"/>
            <a:ext cx="2786063" cy="1827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5286376" y="4214812"/>
            <a:ext cx="17145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10800000" flipV="1">
            <a:off x="3000375" y="3857625"/>
            <a:ext cx="2571750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10800000" flipV="1">
            <a:off x="3643313" y="3857625"/>
            <a:ext cx="200025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10800000">
            <a:off x="2428875" y="3143250"/>
            <a:ext cx="328612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10800000">
            <a:off x="4572000" y="3071813"/>
            <a:ext cx="1214438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38 CuadroTexto"/>
          <p:cNvSpPr txBox="1">
            <a:spLocks noChangeArrowheads="1"/>
          </p:cNvSpPr>
          <p:nvPr/>
        </p:nvSpPr>
        <p:spPr bwMode="auto">
          <a:xfrm>
            <a:off x="6572250" y="5929313"/>
            <a:ext cx="231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Informática y Medios</a:t>
            </a:r>
          </a:p>
        </p:txBody>
      </p:sp>
      <p:cxnSp>
        <p:nvCxnSpPr>
          <p:cNvPr id="41" name="40 Conector recto"/>
          <p:cNvCxnSpPr>
            <a:endCxn id="9238" idx="1"/>
          </p:cNvCxnSpPr>
          <p:nvPr/>
        </p:nvCxnSpPr>
        <p:spPr>
          <a:xfrm rot="5400000">
            <a:off x="5872956" y="4556919"/>
            <a:ext cx="2255838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16200000" flipH="1">
            <a:off x="6929437" y="4357688"/>
            <a:ext cx="2214563" cy="1214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r>
              <a:rPr lang="es-ES" dirty="0" smtClean="0"/>
              <a:t>PREGUNTAS DE REFLEXIÓN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/>
          <a:lstStyle/>
          <a:p>
            <a:r>
              <a:rPr lang="es-ES" dirty="0" smtClean="0"/>
              <a:t>¿CÓMO TE A IMPACTADO LA TECNOLOGÍA?</a:t>
            </a:r>
          </a:p>
          <a:p>
            <a:r>
              <a:rPr lang="es-ES" dirty="0" smtClean="0"/>
              <a:t>EN EL DIA A DIA TIENES PRESENTE LA TECNOLOGIA QUE USAS?</a:t>
            </a:r>
          </a:p>
          <a:p>
            <a:r>
              <a:rPr lang="es-ES" dirty="0" smtClean="0"/>
              <a:t>COMO CREES QUE LA TECNOLOGÍA A IMPACTADO LA SOCIEDAD?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245" name="15 CuadroTexto"/>
          <p:cNvSpPr txBox="1">
            <a:spLocks noChangeArrowheads="1"/>
          </p:cNvSpPr>
          <p:nvPr/>
        </p:nvSpPr>
        <p:spPr bwMode="auto">
          <a:xfrm>
            <a:off x="2833688" y="6554788"/>
            <a:ext cx="5705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400" b="1">
                <a:solidFill>
                  <a:schemeClr val="bg1"/>
                </a:solidFill>
                <a:latin typeface="Calibri" pitchFamily="34" charset="0"/>
              </a:rPr>
              <a:t>Socialización de Propuesta Curricular del Área de Tecnología e Informática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/>
          <a:srcRect l="24023" t="48750" r="18555" b="27812"/>
          <a:stretch>
            <a:fillRect/>
          </a:stretch>
        </p:blipFill>
        <p:spPr bwMode="auto">
          <a:xfrm>
            <a:off x="2428875" y="3592513"/>
            <a:ext cx="6357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5 CuadroTexto"/>
          <p:cNvSpPr txBox="1">
            <a:spLocks noChangeArrowheads="1"/>
          </p:cNvSpPr>
          <p:nvPr/>
        </p:nvSpPr>
        <p:spPr bwMode="auto">
          <a:xfrm>
            <a:off x="4714875" y="785813"/>
            <a:ext cx="4200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600" b="1">
                <a:solidFill>
                  <a:schemeClr val="accent2"/>
                </a:solidFill>
              </a:rPr>
              <a:t>ÁREA DE TECNOLOGÍA E INFORMÁTICA</a:t>
            </a: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2522538" y="2428875"/>
            <a:ext cx="6335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Estructura de las Orientaciones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/>
          <a:srcRect l="24023" t="48750" r="18555" b="34647"/>
          <a:stretch>
            <a:fillRect/>
          </a:stretch>
        </p:blipFill>
        <p:spPr bwMode="auto">
          <a:xfrm>
            <a:off x="6286500" y="1285875"/>
            <a:ext cx="2643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5 CuadroTexto"/>
          <p:cNvSpPr txBox="1">
            <a:spLocks noChangeArrowheads="1"/>
          </p:cNvSpPr>
          <p:nvPr/>
        </p:nvSpPr>
        <p:spPr bwMode="auto">
          <a:xfrm>
            <a:off x="4714875" y="785813"/>
            <a:ext cx="4200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600" b="1">
                <a:solidFill>
                  <a:schemeClr val="accent2"/>
                </a:solidFill>
              </a:rPr>
              <a:t>ÁREA DE TECNOLOGÍA E INFORMÁTICA</a:t>
            </a: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6437313" y="1000125"/>
            <a:ext cx="2492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12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Estructura de las Orientaciones</a:t>
            </a: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22" t="30000" r="22070" b="10001"/>
          <a:stretch>
            <a:fillRect/>
          </a:stretch>
        </p:blipFill>
        <p:spPr bwMode="auto">
          <a:xfrm>
            <a:off x="1746250" y="1857375"/>
            <a:ext cx="74041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214563" y="3175"/>
            <a:ext cx="6929437" cy="425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214563" y="6572250"/>
            <a:ext cx="6929437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88" y="500042"/>
            <a:ext cx="85445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TEMAS DE APRENDIZAJE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1340768"/>
            <a:ext cx="5832648" cy="4752528"/>
          </a:xfrm>
        </p:spPr>
        <p:txBody>
          <a:bodyPr/>
          <a:lstStyle/>
          <a:p>
            <a:r>
              <a:rPr lang="es-ES_tradnl" dirty="0" smtClean="0"/>
              <a:t>Sistemas operativos</a:t>
            </a:r>
          </a:p>
          <a:p>
            <a:r>
              <a:rPr lang="es-ES_tradnl" dirty="0" smtClean="0"/>
              <a:t>Internet</a:t>
            </a:r>
          </a:p>
          <a:p>
            <a:r>
              <a:rPr lang="es-ES_tradnl" dirty="0" smtClean="0"/>
              <a:t>Correo electrónico</a:t>
            </a:r>
          </a:p>
          <a:p>
            <a:r>
              <a:rPr lang="es-ES_tradnl" dirty="0" smtClean="0"/>
              <a:t>Ofimática </a:t>
            </a:r>
          </a:p>
          <a:p>
            <a:r>
              <a:rPr lang="es-ES_tradnl" dirty="0" smtClean="0"/>
              <a:t>Lecturas de aprendizaje</a:t>
            </a:r>
          </a:p>
          <a:p>
            <a:r>
              <a:rPr lang="es-ES_tradnl" dirty="0" smtClean="0"/>
              <a:t>Herramientas de productividad</a:t>
            </a:r>
          </a:p>
          <a:p>
            <a:r>
              <a:rPr lang="es-ES_tradnl" dirty="0" smtClean="0"/>
              <a:t>Hardware y software</a:t>
            </a:r>
          </a:p>
          <a:p>
            <a:r>
              <a:rPr lang="es-ES_tradnl" dirty="0" smtClean="0"/>
              <a:t>Introducción a las TIC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366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s-ES_tradnl" dirty="0" smtClean="0"/>
              <a:t>             Competencias del ciudadano</a:t>
            </a:r>
            <a:endParaRPr lang="es-CO" dirty="0"/>
          </a:p>
        </p:txBody>
      </p:sp>
      <p:pic>
        <p:nvPicPr>
          <p:cNvPr id="2050" name="Picture 2" descr="http://3.bp.blogspot.com/-yyJkNQBXlSk/UWPrdeyFbbI/AAAAAAAAABg/Dy-eHbt9s9Y/s1600/tic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6087267" cy="39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0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blogki.wikispaces.com/file/view/conoDale.jpg/30646821/597x444/cono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663904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erilla.files.wordpress.com/2008/10/tv-antig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2143140" cy="2914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6" name="Picture 4" descr="http://cristinamelendo.files.wordpress.com/2008/10/camara_fotos_antigu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04"/>
            <a:ext cx="300039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8918" name="Picture 6" descr="http://3.bp.blogspot.com/_CYjSIoD9uSY/S6e8LgdbYZI/AAAAAAAAADA/dHQ11p_QqR0/S760/computador_viej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14752"/>
            <a:ext cx="349062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cuandoerachamo.com/wp-content/uploads/2009/02/pick_up_equipo_soni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3071834" cy="3581734"/>
          </a:xfrm>
          <a:prstGeom prst="rect">
            <a:avLst/>
          </a:prstGeom>
          <a:noFill/>
        </p:spPr>
      </p:pic>
      <p:pic>
        <p:nvPicPr>
          <p:cNvPr id="56324" name="Picture 4" descr="http://alenacollar.files.wordpress.com/2009/07/lavadoraanos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04"/>
            <a:ext cx="2857500" cy="4286250"/>
          </a:xfrm>
          <a:prstGeom prst="rect">
            <a:avLst/>
          </a:prstGeom>
          <a:noFill/>
        </p:spPr>
      </p:pic>
      <p:pic>
        <p:nvPicPr>
          <p:cNvPr id="56326" name="Picture 6" descr="http://images03.olx.com.co/ui/8/42/03/1279394687_105753903_1-Nevera-Antigua-bolita-Santafe-12793946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05"/>
            <a:ext cx="150019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4.bp.blogspot.com/-W_9RSe7iqRI/TcCT6RHrkXI/AAAAAAAAACo/wN-QbvFddls/s1600/radio_anti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38100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8" name="Picture 4" descr="http://images03.olx.cl/ui/1/93/82/984918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1480"/>
            <a:ext cx="2381250" cy="2381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7350" name="Picture 6" descr="http://www.historiayleyenda.com/old_machines/images/maquina_de_escribi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071810"/>
            <a:ext cx="3381384" cy="3581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3.bp.blogspot.com/_G6lEernEpt4/TKsrWOf9pjI/AAAAAAAAAAk/fa49cpeCxGA/s1600/Telefono+Antiguooo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3810000" cy="2857500"/>
          </a:xfrm>
          <a:prstGeom prst="rect">
            <a:avLst/>
          </a:prstGeom>
          <a:noFill/>
        </p:spPr>
      </p:pic>
      <p:pic>
        <p:nvPicPr>
          <p:cNvPr id="58372" name="Picture 4" descr="http://www.kalipedia.com/kalipediamedia/ingenieria/media/200708/21/informatica/20070821klpinginf_67.Ies.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500557" cy="298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es-ES" dirty="0" smtClean="0"/>
              <a:t>Qué es la tecnología?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4546" y="1214422"/>
            <a:ext cx="6472254" cy="4525963"/>
          </a:xfrm>
        </p:spPr>
        <p:txBody>
          <a:bodyPr/>
          <a:lstStyle/>
          <a:p>
            <a:pPr algn="just">
              <a:buNone/>
            </a:pPr>
            <a:r>
              <a:rPr lang="es-ES" b="1" dirty="0" smtClean="0"/>
              <a:t>    E</a:t>
            </a:r>
            <a:r>
              <a:rPr lang="es-ES" dirty="0" smtClean="0"/>
              <a:t>s el conjunto de conocimientos técnicos, que permiten diseñar y crear bienes y servicios que facilitan la adaptación al medio ambiente y satisfacer tanto las necesidades esenciales como los deseos de las personas.</a:t>
            </a:r>
            <a:endParaRPr lang="es-ES" dirty="0"/>
          </a:p>
        </p:txBody>
      </p:sp>
      <p:pic>
        <p:nvPicPr>
          <p:cNvPr id="59394" name="Picture 2" descr="http://1.bp.blogspot.com/-1h9q7xacuQw/TcJSvfJLYRI/AAAAAAAAAA4/VjLqgXLvX0w/s1600/Information-Age-And-Information-Soci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14818"/>
            <a:ext cx="187524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es-ES" dirty="0" smtClean="0"/>
              <a:t>Qué es la informática?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525963"/>
          </a:xfrm>
        </p:spPr>
        <p:txBody>
          <a:bodyPr/>
          <a:lstStyle/>
          <a:p>
            <a:pPr algn="just"/>
            <a:r>
              <a:rPr lang="es-ES" dirty="0" smtClean="0"/>
              <a:t>La </a:t>
            </a:r>
            <a:r>
              <a:rPr lang="es-ES" b="1" dirty="0" smtClean="0"/>
              <a:t>Informática</a:t>
            </a:r>
            <a:r>
              <a:rPr lang="es-ES" dirty="0" smtClean="0"/>
              <a:t> es la ciencia aplicada que abarca el estudio y aplicación del tratamiento automático de la información, utilizando sistemas computacionales, generalmente implementados como dispositivos electrónicos.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REFERENTES LEGALES</a:t>
            </a:r>
            <a:endParaRPr lang="es-CO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2500298" y="1428736"/>
            <a:ext cx="6215106" cy="45259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dirty="0" err="1" smtClean="0"/>
              <a:t>Ley</a:t>
            </a:r>
            <a:r>
              <a:rPr lang="en-US" dirty="0" smtClean="0"/>
              <a:t> 115 de 1994, </a:t>
            </a:r>
            <a:r>
              <a:rPr lang="en-US" dirty="0" err="1" smtClean="0"/>
              <a:t>artículo</a:t>
            </a:r>
            <a:r>
              <a:rPr lang="en-US" dirty="0" smtClean="0"/>
              <a:t> 23, numeral 9: define </a:t>
            </a:r>
            <a:r>
              <a:rPr lang="en-US" dirty="0" err="1" smtClean="0"/>
              <a:t>como</a:t>
            </a:r>
            <a:r>
              <a:rPr lang="en-US" dirty="0" smtClean="0"/>
              <a:t> area </a:t>
            </a:r>
            <a:r>
              <a:rPr lang="en-US" dirty="0" err="1" smtClean="0"/>
              <a:t>obligatoria</a:t>
            </a:r>
            <a:r>
              <a:rPr lang="en-US" dirty="0" smtClean="0"/>
              <a:t> la </a:t>
            </a:r>
            <a:r>
              <a:rPr lang="en-US" dirty="0" err="1" smtClean="0"/>
              <a:t>tecnología</a:t>
            </a:r>
            <a:r>
              <a:rPr lang="en-US" dirty="0" smtClean="0"/>
              <a:t> e </a:t>
            </a:r>
            <a:r>
              <a:rPr lang="en-US" dirty="0" err="1" smtClean="0"/>
              <a:t>informática</a:t>
            </a:r>
            <a:r>
              <a:rPr lang="en-US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dirty="0" err="1" smtClean="0"/>
              <a:t>Artículo</a:t>
            </a:r>
            <a:r>
              <a:rPr lang="en-US" dirty="0" smtClean="0"/>
              <a:t> 32: la </a:t>
            </a:r>
            <a:r>
              <a:rPr lang="en-US" dirty="0" err="1" smtClean="0"/>
              <a:t>educación</a:t>
            </a:r>
            <a:r>
              <a:rPr lang="en-US" dirty="0" smtClean="0"/>
              <a:t> media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dirigida</a:t>
            </a:r>
            <a:r>
              <a:rPr lang="en-US" dirty="0" smtClean="0"/>
              <a:t> a la </a:t>
            </a:r>
            <a:r>
              <a:rPr lang="en-US" dirty="0" err="1" smtClean="0"/>
              <a:t>formacion</a:t>
            </a:r>
            <a:r>
              <a:rPr lang="en-US" dirty="0" smtClean="0"/>
              <a:t> </a:t>
            </a:r>
            <a:r>
              <a:rPr lang="en-US" dirty="0" err="1" smtClean="0"/>
              <a:t>calificada</a:t>
            </a:r>
            <a:r>
              <a:rPr lang="en-US" dirty="0" smtClean="0"/>
              <a:t> en </a:t>
            </a:r>
            <a:r>
              <a:rPr lang="en-US" dirty="0" err="1" smtClean="0"/>
              <a:t>especialidades</a:t>
            </a:r>
            <a:r>
              <a:rPr lang="en-US" dirty="0" smtClean="0"/>
              <a:t>, entre </a:t>
            </a:r>
            <a:r>
              <a:rPr lang="en-US" dirty="0" err="1" smtClean="0"/>
              <a:t>ellas</a:t>
            </a:r>
            <a:r>
              <a:rPr lang="en-US" dirty="0" smtClean="0"/>
              <a:t> la </a:t>
            </a:r>
            <a:r>
              <a:rPr lang="en-US" dirty="0" err="1" smtClean="0"/>
              <a:t>informática</a:t>
            </a:r>
            <a:r>
              <a:rPr lang="en-US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De la </a:t>
            </a:r>
            <a:r>
              <a:rPr lang="en-US" dirty="0" err="1" smtClean="0"/>
              <a:t>constitución</a:t>
            </a:r>
            <a:r>
              <a:rPr lang="en-US" dirty="0" smtClean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, </a:t>
            </a:r>
            <a:r>
              <a:rPr lang="en-US" dirty="0" err="1" smtClean="0"/>
              <a:t>artículo</a:t>
            </a:r>
            <a:r>
              <a:rPr lang="en-US" dirty="0" smtClean="0"/>
              <a:t> 67: la </a:t>
            </a:r>
            <a:r>
              <a:rPr lang="en-US" dirty="0" err="1" smtClean="0"/>
              <a:t>educacion</a:t>
            </a:r>
            <a:r>
              <a:rPr lang="en-US" dirty="0" smtClean="0"/>
              <a:t> </a:t>
            </a:r>
            <a:r>
              <a:rPr lang="en-US" dirty="0" err="1" smtClean="0"/>
              <a:t>formara</a:t>
            </a:r>
            <a:r>
              <a:rPr lang="en-US" dirty="0" smtClean="0"/>
              <a:t> al </a:t>
            </a:r>
            <a:r>
              <a:rPr lang="en-US" dirty="0" err="1" smtClean="0"/>
              <a:t>colombiano</a:t>
            </a:r>
            <a:r>
              <a:rPr lang="en-US" dirty="0" smtClean="0"/>
              <a:t>, en el </a:t>
            </a:r>
            <a:r>
              <a:rPr lang="en-US" dirty="0" err="1" smtClean="0"/>
              <a:t>respeto</a:t>
            </a:r>
            <a:r>
              <a:rPr lang="en-US" dirty="0" smtClean="0"/>
              <a:t>  a 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, a la </a:t>
            </a:r>
            <a:r>
              <a:rPr lang="en-US" dirty="0" err="1" smtClean="0"/>
              <a:t>paz</a:t>
            </a:r>
            <a:r>
              <a:rPr lang="en-US" dirty="0" smtClean="0"/>
              <a:t> y a la </a:t>
            </a:r>
            <a:r>
              <a:rPr lang="en-US" dirty="0" err="1" smtClean="0"/>
              <a:t>democracia</a:t>
            </a:r>
            <a:r>
              <a:rPr lang="en-US" dirty="0" smtClean="0"/>
              <a:t>, y en la </a:t>
            </a:r>
            <a:r>
              <a:rPr lang="en-US" dirty="0" err="1" smtClean="0"/>
              <a:t>práctica</a:t>
            </a:r>
            <a:r>
              <a:rPr lang="en-US" dirty="0" smtClean="0"/>
              <a:t> del </a:t>
            </a:r>
            <a:r>
              <a:rPr lang="en-US" dirty="0" err="1" smtClean="0"/>
              <a:t>trabajo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499</Words>
  <Application>Microsoft Office PowerPoint</Application>
  <PresentationFormat>Presentación en pantalla (4:3)</PresentationFormat>
  <Paragraphs>79</Paragraphs>
  <Slides>25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PREGUNTAS DE REFLEXIÓN</vt:lpstr>
      <vt:lpstr>Presentación de PowerPoint</vt:lpstr>
      <vt:lpstr>Presentación de PowerPoint</vt:lpstr>
      <vt:lpstr>Presentación de PowerPoint</vt:lpstr>
      <vt:lpstr>Presentación de PowerPoint</vt:lpstr>
      <vt:lpstr>Qué es la tecnología?</vt:lpstr>
      <vt:lpstr>Qué es la informática?</vt:lpstr>
      <vt:lpstr>          REFERENTES LEGALES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TEMAS DE APRENDIZAJE</vt:lpstr>
      <vt:lpstr>             Competencias del ciudadano</vt:lpstr>
      <vt:lpstr>Presentación de PowerPoint</vt:lpstr>
    </vt:vector>
  </TitlesOfParts>
  <Company>Mac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Leopard</dc:creator>
  <cp:lastModifiedBy>Estudiante</cp:lastModifiedBy>
  <cp:revision>28</cp:revision>
  <dcterms:created xsi:type="dcterms:W3CDTF">2009-03-26T12:48:56Z</dcterms:created>
  <dcterms:modified xsi:type="dcterms:W3CDTF">2004-04-04T09:06:03Z</dcterms:modified>
</cp:coreProperties>
</file>