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9" r:id="rId6"/>
    <p:sldId id="260" r:id="rId7"/>
    <p:sldId id="270" r:id="rId8"/>
    <p:sldId id="261" r:id="rId9"/>
    <p:sldId id="271" r:id="rId10"/>
    <p:sldId id="262" r:id="rId11"/>
    <p:sldId id="272" r:id="rId12"/>
    <p:sldId id="264" r:id="rId13"/>
    <p:sldId id="273" r:id="rId14"/>
    <p:sldId id="268" r:id="rId15"/>
    <p:sldId id="274" r:id="rId16"/>
    <p:sldId id="275" r:id="rId17"/>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19" name="18 Marcador de pie de página"/>
          <p:cNvSpPr>
            <a:spLocks noGrp="1"/>
          </p:cNvSpPr>
          <p:nvPr>
            <p:ph type="ftr" sz="quarter" idx="11"/>
          </p:nvPr>
        </p:nvSpPr>
        <p:spPr/>
        <p:txBody>
          <a:bodyPr/>
          <a:lstStyle/>
          <a:p>
            <a:endParaRPr lang="es-PE"/>
          </a:p>
        </p:txBody>
      </p:sp>
      <p:sp>
        <p:nvSpPr>
          <p:cNvPr id="27" name="26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74A9D7EA-C338-4C95-AFA2-75EAAE21337B}" type="slidenum">
              <a:rPr lang="es-PE" smtClean="0"/>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BAA7D38-27B2-437F-8862-F3053921C4BA}" type="datetimeFigureOut">
              <a:rPr lang="es-PE" smtClean="0"/>
              <a:t>04/07/2013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a:xfrm>
            <a:off x="8077200" y="6356350"/>
            <a:ext cx="609600" cy="365125"/>
          </a:xfrm>
        </p:spPr>
        <p:txBody>
          <a:bodyPr/>
          <a:lstStyle/>
          <a:p>
            <a:fld id="{74A9D7EA-C338-4C95-AFA2-75EAAE21337B}" type="slidenum">
              <a:rPr lang="es-PE" smtClean="0"/>
              <a:t>‹Nº›</a:t>
            </a:fld>
            <a:endParaRPr lang="es-PE"/>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AA7D38-27B2-437F-8862-F3053921C4BA}" type="datetimeFigureOut">
              <a:rPr lang="es-PE" smtClean="0"/>
              <a:t>04/07/2013</a:t>
            </a:fld>
            <a:endParaRPr lang="es-PE"/>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PE"/>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A9D7EA-C338-4C95-AFA2-75EAAE21337B}" type="slidenum">
              <a:rPr lang="es-PE" smtClean="0"/>
              <a:t>‹Nº›</a:t>
            </a:fld>
            <a:endParaRPr lang="es-PE"/>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1547664" y="260648"/>
            <a:ext cx="6029151" cy="3416320"/>
          </a:xfrm>
          <a:prstGeom prst="rect">
            <a:avLst/>
          </a:prstGeom>
          <a:noFill/>
        </p:spPr>
        <p:txBody>
          <a:bodyPr wrap="square" rtlCol="0">
            <a:spAutoFit/>
          </a:bodyPr>
          <a:lstStyle/>
          <a:p>
            <a:pPr algn="ctr"/>
            <a:endParaRPr lang="es-PE" sz="3600" dirty="0" smtClean="0">
              <a:solidFill>
                <a:srgbClr val="FF0000"/>
              </a:solidFill>
            </a:endParaRPr>
          </a:p>
          <a:p>
            <a:pPr algn="ctr"/>
            <a:endParaRPr lang="es-PE" dirty="0" smtClean="0"/>
          </a:p>
          <a:p>
            <a:pPr algn="ctr"/>
            <a:r>
              <a:rPr lang="es-PE" b="1" dirty="0" smtClean="0">
                <a:solidFill>
                  <a:srgbClr val="FFFF00"/>
                </a:solidFill>
              </a:rPr>
              <a:t>ESTRATEGIAS METODOLOGÍA DE LA ENSEÑANZA DE LA </a:t>
            </a:r>
            <a:r>
              <a:rPr lang="es-PE" b="1" dirty="0" smtClean="0">
                <a:solidFill>
                  <a:srgbClr val="FFFF00"/>
                </a:solidFill>
              </a:rPr>
              <a:t>INFORMÁTICA</a:t>
            </a:r>
            <a:endParaRPr lang="es-PE" b="1" dirty="0" smtClean="0">
              <a:solidFill>
                <a:srgbClr val="FFFF00"/>
              </a:solidFill>
            </a:endParaRPr>
          </a:p>
          <a:p>
            <a:pPr algn="ctr"/>
            <a:endParaRPr lang="es-PE" dirty="0"/>
          </a:p>
          <a:p>
            <a:pPr algn="ctr"/>
            <a:endParaRPr lang="es-PE" dirty="0" smtClean="0"/>
          </a:p>
          <a:p>
            <a:pPr algn="ctr"/>
            <a:endParaRPr lang="es-PE" dirty="0" smtClean="0"/>
          </a:p>
          <a:p>
            <a:pPr algn="ctr"/>
            <a:endParaRPr lang="es-PE" dirty="0" smtClean="0"/>
          </a:p>
          <a:p>
            <a:pPr algn="ctr"/>
            <a:endParaRPr lang="es-PE" dirty="0" smtClean="0"/>
          </a:p>
          <a:p>
            <a:pPr algn="ctr"/>
            <a:endParaRPr lang="es-PE" dirty="0" smtClean="0"/>
          </a:p>
          <a:p>
            <a:endParaRPr lang="es-PE" dirty="0"/>
          </a:p>
        </p:txBody>
      </p:sp>
      <p:pic>
        <p:nvPicPr>
          <p:cNvPr id="7" name="Picture 4" descr="http://4.bp.blogspot.com/_-83zxriUteg/Sf3jwQtTOvI/AAAAAAAAAAk/X5lkvkopSpo/s320/aprendizaje.gif"/>
          <p:cNvPicPr>
            <a:picLocks noChangeAspect="1" noChangeArrowheads="1"/>
          </p:cNvPicPr>
          <p:nvPr/>
        </p:nvPicPr>
        <p:blipFill>
          <a:blip r:embed="rId2"/>
          <a:srcRect/>
          <a:stretch>
            <a:fillRect/>
          </a:stretch>
        </p:blipFill>
        <p:spPr bwMode="auto">
          <a:xfrm>
            <a:off x="2555776" y="2428868"/>
            <a:ext cx="4477330" cy="35718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324492"/>
          </a:xfrm>
        </p:spPr>
        <p:txBody>
          <a:bodyPr>
            <a:normAutofit/>
          </a:bodyPr>
          <a:lstStyle/>
          <a:p>
            <a:pPr algn="just"/>
            <a:r>
              <a:rPr lang="es-ES" dirty="0" smtClean="0"/>
              <a:t>Una de la estrategia consiste en usar como herramienta didáctica la multimedia, que pueden reproducir videos, sonidos y simuladores de fenómenos físicos, así como también el internet a modo de fuente de información. Las clases integradas promueven el doble cumplimiento de logros de las áreas de informática y ciencias </a:t>
            </a:r>
            <a:endParaRPr lang="es-PE" dirty="0" smtClean="0"/>
          </a:p>
          <a:p>
            <a:pPr algn="just"/>
            <a:r>
              <a:rPr lang="es-ES" dirty="0" smtClean="0"/>
              <a:t>En el software los mapas conceptuales permiten organizar de una manera coherente a los conceptos</a:t>
            </a:r>
            <a:endParaRPr lang="es-PE" dirty="0" smtClean="0"/>
          </a:p>
          <a:p>
            <a:r>
              <a:rPr lang="es-ES_tradnl" dirty="0" smtClean="0"/>
              <a:t>Debates y discusiones y sistematización de la informática </a:t>
            </a:r>
            <a:endParaRPr lang="es-PE" dirty="0" smtClean="0"/>
          </a:p>
          <a:p>
            <a:pPr>
              <a:buNone/>
            </a:pPr>
            <a:endParaRPr lang="es-P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142984"/>
            <a:ext cx="8143932" cy="2636528"/>
          </a:xfrm>
        </p:spPr>
        <p:txBody>
          <a:bodyPr>
            <a:normAutofit fontScale="85000" lnSpcReduction="10000"/>
          </a:bodyPr>
          <a:lstStyle/>
          <a:p>
            <a:r>
              <a:rPr lang="es-ES_tradnl" dirty="0" smtClean="0"/>
              <a:t>Grupo de trabajo.</a:t>
            </a:r>
            <a:endParaRPr lang="es-PE" dirty="0" smtClean="0"/>
          </a:p>
          <a:p>
            <a:r>
              <a:rPr lang="es-ES_tradnl" dirty="0" smtClean="0"/>
              <a:t>La formación de preguntas.</a:t>
            </a:r>
            <a:endParaRPr lang="es-PE" dirty="0" smtClean="0"/>
          </a:p>
          <a:p>
            <a:r>
              <a:rPr lang="es-ES_tradnl" dirty="0" smtClean="0"/>
              <a:t>Habilidad de procesar la información</a:t>
            </a:r>
            <a:endParaRPr lang="es-PE" dirty="0" smtClean="0"/>
          </a:p>
          <a:p>
            <a:pPr algn="just"/>
            <a:r>
              <a:rPr lang="es-ES" dirty="0" smtClean="0"/>
              <a:t>La actividad del profesor no es la del alumno. El alumno aprende a partir de un movimiento interior: intelectual, volitivo, para actuar sobre lo social (contenidos objetos de conocimiento) y lo hace con su individualidad, con su estilo.</a:t>
            </a:r>
            <a:endParaRPr lang="es-PE" dirty="0" smtClean="0"/>
          </a:p>
          <a:p>
            <a:pPr>
              <a:buNone/>
            </a:pPr>
            <a:endParaRPr lang="es-PE" dirty="0"/>
          </a:p>
        </p:txBody>
      </p:sp>
      <p:pic>
        <p:nvPicPr>
          <p:cNvPr id="3074" name="Picture 2" descr="http://cepamerica.edu.pe/imagenes/perfilprofesor.jpg"/>
          <p:cNvPicPr>
            <a:picLocks noChangeAspect="1" noChangeArrowheads="1"/>
          </p:cNvPicPr>
          <p:nvPr/>
        </p:nvPicPr>
        <p:blipFill>
          <a:blip r:embed="rId2"/>
          <a:srcRect/>
          <a:stretch>
            <a:fillRect/>
          </a:stretch>
        </p:blipFill>
        <p:spPr bwMode="auto">
          <a:xfrm>
            <a:off x="1714480" y="3571876"/>
            <a:ext cx="4762500" cy="30384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467368"/>
          </a:xfrm>
        </p:spPr>
        <p:txBody>
          <a:bodyPr>
            <a:normAutofit/>
          </a:bodyPr>
          <a:lstStyle/>
          <a:p>
            <a:pPr algn="just"/>
            <a:r>
              <a:rPr lang="es-ES" dirty="0" smtClean="0"/>
              <a:t>El profesor con su estilo¨ personal, facilita las condiciones, provoca y organiza situaciones, despliega acciones para que el alumno comprenda la lógica</a:t>
            </a:r>
            <a:r>
              <a:rPr lang="es-PE" dirty="0" smtClean="0"/>
              <a:t> de la informática</a:t>
            </a:r>
            <a:r>
              <a:rPr lang="es-ES" dirty="0" smtClean="0"/>
              <a:t>, elabore el conocimiento, aprenda a pensar, actuar, sentir, con su estilo propio.</a:t>
            </a:r>
            <a:endParaRPr lang="es-PE" dirty="0" smtClean="0"/>
          </a:p>
          <a:p>
            <a:pPr algn="just"/>
            <a:r>
              <a:rPr lang="es-ES" dirty="0" smtClean="0"/>
              <a:t>El proceso de enseñanza y aprendizaje sobre la informática es, por eso, un proceso de comunicación. El profesor comunica - expone - organiza - facilita los contenidos científico - tecnológicos – sociales e informáticos  a los alumnos, y estos, además de comunicarse con el profesor, lo hacen entre sí y con la comunidad. El proceso docente es un proceso de intercomunicación.</a:t>
            </a:r>
            <a:endParaRPr lang="es-PE"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2286016"/>
          </a:xfrm>
        </p:spPr>
        <p:txBody>
          <a:bodyPr/>
          <a:lstStyle/>
          <a:p>
            <a:pPr algn="just">
              <a:buNone/>
            </a:pPr>
            <a:r>
              <a:rPr lang="es-ES" dirty="0" smtClean="0"/>
              <a:t>El proceso de enseñanza, cuya </a:t>
            </a:r>
            <a:r>
              <a:rPr lang="es-ES" b="1" i="1" dirty="0" smtClean="0"/>
              <a:t>dinámica</a:t>
            </a:r>
            <a:r>
              <a:rPr lang="es-ES" dirty="0" smtClean="0"/>
              <a:t> se expresa en la </a:t>
            </a:r>
            <a:r>
              <a:rPr lang="es-ES" b="1" i="1" dirty="0" smtClean="0"/>
              <a:t>categoría de los métodos</a:t>
            </a:r>
            <a:r>
              <a:rPr lang="es-ES" dirty="0" smtClean="0"/>
              <a:t> </a:t>
            </a:r>
            <a:r>
              <a:rPr lang="es-ES" b="1" dirty="0" smtClean="0"/>
              <a:t>de enseñanza-aprendizaje de la informática</a:t>
            </a:r>
            <a:r>
              <a:rPr lang="es-ES" dirty="0" smtClean="0"/>
              <a:t>, tiene que contemplar las acciones del alumno para que se comuniquen vía internet, piense y desarrolle actitudes y forme valores</a:t>
            </a:r>
            <a:endParaRPr lang="es-PE" dirty="0"/>
          </a:p>
        </p:txBody>
      </p:sp>
      <p:pic>
        <p:nvPicPr>
          <p:cNvPr id="2050" name="Picture 2" descr="http://www.buscoempresas.es/uploads/1/6/0/16078.jpg"/>
          <p:cNvPicPr>
            <a:picLocks noChangeAspect="1" noChangeArrowheads="1"/>
          </p:cNvPicPr>
          <p:nvPr/>
        </p:nvPicPr>
        <p:blipFill>
          <a:blip r:embed="rId2"/>
          <a:srcRect/>
          <a:stretch>
            <a:fillRect/>
          </a:stretch>
        </p:blipFill>
        <p:spPr bwMode="auto">
          <a:xfrm>
            <a:off x="1928794" y="3357562"/>
            <a:ext cx="4791075" cy="31813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428992" y="1214422"/>
            <a:ext cx="5257808" cy="5110178"/>
          </a:xfrm>
        </p:spPr>
        <p:txBody>
          <a:bodyPr>
            <a:normAutofit/>
          </a:bodyPr>
          <a:lstStyle/>
          <a:p>
            <a:pPr algn="just"/>
            <a:r>
              <a:rPr lang="es-ES" dirty="0" smtClean="0"/>
              <a:t>Si no se dan tareas individuales al alumno, este no pasa por las experiencias mencionadas. El método tiene que poner en acción, tiene que provocar </a:t>
            </a:r>
            <a:r>
              <a:rPr lang="es-ES" b="1" dirty="0" err="1" smtClean="0"/>
              <a:t>autoaprendizaje</a:t>
            </a:r>
            <a:r>
              <a:rPr lang="es-ES" dirty="0" smtClean="0"/>
              <a:t>: lo que otro no puede hacer por uno. Por eso no satisfacen los métodos reproductivos, porque en todo caso quien hace y se desarrolla es el maestro.</a:t>
            </a:r>
          </a:p>
          <a:p>
            <a:endParaRPr lang="es-PE" dirty="0" smtClean="0"/>
          </a:p>
          <a:p>
            <a:pPr>
              <a:buNone/>
            </a:pPr>
            <a:endParaRPr lang="es-PE" dirty="0"/>
          </a:p>
        </p:txBody>
      </p:sp>
      <p:pic>
        <p:nvPicPr>
          <p:cNvPr id="7170" name="Picture 2" descr="http://secuoyas.com/blog/wp-content/uploads/2007/10/elearning.jpg"/>
          <p:cNvPicPr>
            <a:picLocks noChangeAspect="1" noChangeArrowheads="1"/>
          </p:cNvPicPr>
          <p:nvPr/>
        </p:nvPicPr>
        <p:blipFill>
          <a:blip r:embed="rId2"/>
          <a:srcRect/>
          <a:stretch>
            <a:fillRect/>
          </a:stretch>
        </p:blipFill>
        <p:spPr bwMode="auto">
          <a:xfrm>
            <a:off x="428596" y="1142984"/>
            <a:ext cx="2552700" cy="2647950"/>
          </a:xfrm>
          <a:prstGeom prst="rect">
            <a:avLst/>
          </a:prstGeom>
          <a:noFill/>
        </p:spPr>
      </p:pic>
      <p:pic>
        <p:nvPicPr>
          <p:cNvPr id="7172" name="Picture 4" descr="http://4.bp.blogspot.com/_-83zxriUteg/Sf3jwQtTOvI/AAAAAAAAAAk/X5lkvkopSpo/s320/aprendizaje.gif"/>
          <p:cNvPicPr>
            <a:picLocks noChangeAspect="1" noChangeArrowheads="1"/>
          </p:cNvPicPr>
          <p:nvPr/>
        </p:nvPicPr>
        <p:blipFill>
          <a:blip r:embed="rId3"/>
          <a:srcRect/>
          <a:stretch>
            <a:fillRect/>
          </a:stretch>
        </p:blipFill>
        <p:spPr bwMode="auto">
          <a:xfrm>
            <a:off x="214282" y="4000504"/>
            <a:ext cx="3048000" cy="2286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142984"/>
            <a:ext cx="8229600" cy="1922148"/>
          </a:xfrm>
        </p:spPr>
        <p:txBody>
          <a:bodyPr/>
          <a:lstStyle/>
          <a:p>
            <a:r>
              <a:rPr lang="es-ES" dirty="0" smtClean="0"/>
              <a:t>El alumno no aprende solo también y metodólogas que  le enseñan, o por lo menos en una concepción como la que defendemos: constructiva, significativa, crítica, histórico-social, tecnológica.</a:t>
            </a:r>
            <a:endParaRPr lang="es-PE" dirty="0" smtClean="0"/>
          </a:p>
          <a:p>
            <a:pPr>
              <a:buNone/>
            </a:pPr>
            <a:endParaRPr lang="es-PE" dirty="0"/>
          </a:p>
        </p:txBody>
      </p:sp>
      <p:pic>
        <p:nvPicPr>
          <p:cNvPr id="1026" name="Picture 2" descr="http://www.k12science.org/curriculum/musicalplates3/2002/fernandocarbajal/Peru_FCS_Alumnos_2b.jpg"/>
          <p:cNvPicPr>
            <a:picLocks noChangeAspect="1" noChangeArrowheads="1"/>
          </p:cNvPicPr>
          <p:nvPr/>
        </p:nvPicPr>
        <p:blipFill>
          <a:blip r:embed="rId2"/>
          <a:srcRect/>
          <a:stretch>
            <a:fillRect/>
          </a:stretch>
        </p:blipFill>
        <p:spPr bwMode="auto">
          <a:xfrm>
            <a:off x="1571604" y="3000372"/>
            <a:ext cx="5781675" cy="35718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19583648">
            <a:off x="2283534" y="2871055"/>
            <a:ext cx="3941818" cy="923330"/>
          </a:xfrm>
          <a:prstGeom prst="rect">
            <a:avLst/>
          </a:prstGeom>
          <a:noFill/>
        </p:spPr>
        <p:txBody>
          <a:bodyPr wrap="squar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GRACIAS</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57298"/>
            <a:ext cx="8229600" cy="4967302"/>
          </a:xfrm>
        </p:spPr>
        <p:txBody>
          <a:bodyPr>
            <a:normAutofit fontScale="70000" lnSpcReduction="20000"/>
          </a:bodyPr>
          <a:lstStyle/>
          <a:p>
            <a:pPr algn="ctr">
              <a:buNone/>
            </a:pPr>
            <a:r>
              <a:rPr lang="es-PE" dirty="0" smtClean="0"/>
              <a:t>INTRODUCCIÓN</a:t>
            </a:r>
          </a:p>
          <a:p>
            <a:endParaRPr lang="es-PE" dirty="0" smtClean="0"/>
          </a:p>
          <a:p>
            <a:pPr>
              <a:buNone/>
            </a:pPr>
            <a:endParaRPr lang="es-PE" dirty="0" smtClean="0"/>
          </a:p>
          <a:p>
            <a:pPr algn="just">
              <a:buNone/>
            </a:pPr>
            <a:r>
              <a:rPr lang="es-PE" dirty="0" smtClean="0"/>
              <a:t>	La incorporación de los ordenadores tanto a la sala de clases como a los hogares, obliga a los profesores de Educación a repensar su forma de enseñar y por sobre todo, la forma de iniciar y guiar las estrategias y la metodología de la  enseñanza de la informática como un procesos significativos y estimulantes del desarrollo de un pensamiento de buena calidad.</a:t>
            </a:r>
          </a:p>
          <a:p>
            <a:pPr>
              <a:buNone/>
            </a:pPr>
            <a:endParaRPr lang="es-PE" dirty="0" smtClean="0"/>
          </a:p>
          <a:p>
            <a:pPr>
              <a:buNone/>
            </a:pPr>
            <a:r>
              <a:rPr lang="es-PE" dirty="0" smtClean="0"/>
              <a:t> </a:t>
            </a:r>
          </a:p>
          <a:p>
            <a:pPr algn="just">
              <a:buNone/>
            </a:pPr>
            <a:r>
              <a:rPr lang="es-PE" dirty="0" smtClean="0"/>
              <a:t>	La introducción de las NTIC ha generado cambios en la producción y manejo de la información al analizar el rol de los computadores en el proceso de enseñanza aprendizaje, podemos destacar que el énfasis está dado, principalmente, por la posibilidad que ofrece a los profesores de brindar a sus alumnos una atención personalizada, equilibrada, variada y flexible; a través de las múltiples herramientas de trabajo que posee este medio, las cuales lo transforman en un poderoso recurso para enriquecer el proceso de enseñanza aprendizaje.</a:t>
            </a:r>
          </a:p>
          <a:p>
            <a:pPr>
              <a:buNone/>
            </a:pPr>
            <a:r>
              <a:rPr lang="es-PE" dirty="0" smtClean="0"/>
              <a:t> </a:t>
            </a:r>
          </a:p>
          <a:p>
            <a:pPr>
              <a:buNone/>
            </a:pPr>
            <a:endParaRPr lang="es-P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5181616"/>
          </a:xfrm>
        </p:spPr>
        <p:txBody>
          <a:bodyPr>
            <a:normAutofit fontScale="62500" lnSpcReduction="20000"/>
          </a:bodyPr>
          <a:lstStyle/>
          <a:p>
            <a:pPr algn="just"/>
            <a:r>
              <a:rPr lang="es-MX" dirty="0" smtClean="0"/>
              <a:t>Para ser capaces de entender la conveniencia y necesidad del uso de la Informática Educativa en la preparación de los profesionales que puedan dar respuesta a esas exigencias, es necesario comprender que en esta era de la información la mayoría de las personas están familiarizadas desde muy temprana edad con la tecnología computacional; por lo que la educación debe estar actualizándose continuamente, buscando la manera de que el proceso de enseñanza-aprendizaje sea más enriquecedor, para que el alumno perciba la información como útil e interesante, permitiéndole pasar de un elemento pasivo a un personaje activo y diferenciado de otros alumnos. </a:t>
            </a:r>
            <a:endParaRPr lang="es-PE" dirty="0" smtClean="0"/>
          </a:p>
          <a:p>
            <a:pPr>
              <a:buNone/>
            </a:pPr>
            <a:endParaRPr lang="es-PE" dirty="0" smtClean="0"/>
          </a:p>
          <a:p>
            <a:pPr>
              <a:buNone/>
            </a:pPr>
            <a:endParaRPr lang="es-PE" dirty="0" smtClean="0"/>
          </a:p>
          <a:p>
            <a:pPr algn="just"/>
            <a:r>
              <a:rPr lang="es-PE" dirty="0" smtClean="0"/>
              <a:t>A uno que nos plantea nuevos desafíos y nos abre las perspectivas de cómo enseñar y enfrentar la etapa de la enseñanza de la informática. Tareas tan simples  la educación en tecnología e informática, cumple hoy un papel muy importante en la formación intelectual, tanto de alumnos como maestros, permitiendo tomar una posición crítica y reflexiva frente al proceso de enseñanza-aprendizaje, en cuanto presentan una serie de herramientas que nos posibilitan didáctica los diferentes trabajos y tareas de una manera más creativa y dinámica; brindando la oportunidad de descubrir aptitudes formativas en el campo social y personal de la comunicación, permitiéndonos avanzar significativamente en el buen manejo del computador y en este caso la Internet, pues ha contribuido significativamente en el desarrollo de la globalización y por ende de la educación permitiendo la alfabetización digital y audiovisual. en síntesis, las opciones son múltiples y es tarea nuestra, de los educadores, el buscar nuevas formas y estrategia metodológicas de enseñar y aprovechar los recursos informáticos que están a nuestro alcance.</a:t>
            </a:r>
          </a:p>
          <a:p>
            <a:pPr>
              <a:buNone/>
            </a:pPr>
            <a:endParaRPr lang="es-PE" dirty="0" smtClean="0"/>
          </a:p>
          <a:p>
            <a:pPr>
              <a:buNone/>
            </a:pPr>
            <a:endParaRPr lang="es-P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186766" cy="1785950"/>
          </a:xfrm>
        </p:spPr>
        <p:txBody>
          <a:bodyPr>
            <a:normAutofit fontScale="70000" lnSpcReduction="20000"/>
          </a:bodyPr>
          <a:lstStyle/>
          <a:p>
            <a:pPr>
              <a:buNone/>
            </a:pPr>
            <a:r>
              <a:rPr lang="es-PE" b="1" i="1" dirty="0" smtClean="0"/>
              <a:t>Estrategias Metodología en la enseñanza de la informática</a:t>
            </a:r>
          </a:p>
          <a:p>
            <a:pPr>
              <a:buNone/>
            </a:pPr>
            <a:endParaRPr lang="es-PE" dirty="0" smtClean="0"/>
          </a:p>
          <a:p>
            <a:pPr algn="just"/>
            <a:r>
              <a:rPr lang="es-ES_tradnl" dirty="0" smtClean="0"/>
              <a:t>La estrategia de enseñanza son el tipo de experiencias o condiciones que el maestro crea para favorecer el aprendizaje del alumno. Define cómo se van a producir las interacciones entre los alumnos, el profesor, los materiales didácticos, los contenidos del currículo, la infraestructura, etc. la estrategia define las condiciones en que se favorecerá  el aprendizaje  del alumno.	 </a:t>
            </a:r>
            <a:endParaRPr lang="es-PE" dirty="0" smtClean="0"/>
          </a:p>
          <a:p>
            <a:endParaRPr lang="es-PE" dirty="0"/>
          </a:p>
        </p:txBody>
      </p:sp>
      <p:pic>
        <p:nvPicPr>
          <p:cNvPr id="12290" name="Picture 2" descr="http://mbarra.files.wordpress.com/2007/06/imagen3.jpg"/>
          <p:cNvPicPr>
            <a:picLocks noChangeAspect="1" noChangeArrowheads="1"/>
          </p:cNvPicPr>
          <p:nvPr/>
        </p:nvPicPr>
        <p:blipFill>
          <a:blip r:embed="rId2"/>
          <a:srcRect r="2996" b="4069"/>
          <a:stretch>
            <a:fillRect/>
          </a:stretch>
        </p:blipFill>
        <p:spPr bwMode="auto">
          <a:xfrm>
            <a:off x="1857356" y="2857496"/>
            <a:ext cx="5786478" cy="388117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85804" y="857232"/>
            <a:ext cx="8229600" cy="2143140"/>
          </a:xfrm>
        </p:spPr>
        <p:txBody>
          <a:bodyPr/>
          <a:lstStyle/>
          <a:p>
            <a:pPr algn="just"/>
            <a:r>
              <a:rPr lang="es-ES_tradnl" dirty="0" smtClean="0"/>
              <a:t>Una pregunta muy bien formulada es un buen recurso para hacer razonar a los alumnos. En este sentido las preguntas abiertas son un desafío para el pensamiento en la enseñanza de la informática y así desarrolla el pensamiento divergente.</a:t>
            </a:r>
            <a:endParaRPr lang="es-PE" dirty="0" smtClean="0"/>
          </a:p>
        </p:txBody>
      </p:sp>
      <p:pic>
        <p:nvPicPr>
          <p:cNvPr id="6146" name="Picture 2" descr="http://moduloxviiiwiki.wikispaces.com/file/view/CLASES.jpg/70946527/CLASES.jpg"/>
          <p:cNvPicPr>
            <a:picLocks noChangeAspect="1" noChangeArrowheads="1"/>
          </p:cNvPicPr>
          <p:nvPr/>
        </p:nvPicPr>
        <p:blipFill>
          <a:blip r:embed="rId2"/>
          <a:srcRect/>
          <a:stretch>
            <a:fillRect/>
          </a:stretch>
        </p:blipFill>
        <p:spPr bwMode="auto">
          <a:xfrm>
            <a:off x="1214414" y="3171825"/>
            <a:ext cx="6505575" cy="354332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72066" y="1214422"/>
            <a:ext cx="3614734" cy="5110178"/>
          </a:xfrm>
        </p:spPr>
        <p:txBody>
          <a:bodyPr>
            <a:normAutofit fontScale="92500" lnSpcReduction="10000"/>
          </a:bodyPr>
          <a:lstStyle/>
          <a:p>
            <a:pPr algn="just"/>
            <a:r>
              <a:rPr lang="es-PE" dirty="0" smtClean="0"/>
              <a:t>Esto de la informática tiene dos connotaciones bien marcadas en la educación: informática educativa y educación informática, mientras que la primera involucra a las tics en el proceso enseñanza aprendizaje, la segunda simplemente se refiere a aprender el manejo de algunos programas.</a:t>
            </a:r>
          </a:p>
          <a:p>
            <a:pPr>
              <a:buNone/>
            </a:pPr>
            <a:endParaRPr lang="es-PE" dirty="0" smtClean="0"/>
          </a:p>
        </p:txBody>
      </p:sp>
      <p:pic>
        <p:nvPicPr>
          <p:cNvPr id="11266" name="Picture 2" descr="http://www.freewebs.com/omartesis/Software-Katalog05.jpg"/>
          <p:cNvPicPr>
            <a:picLocks noChangeAspect="1" noChangeArrowheads="1"/>
          </p:cNvPicPr>
          <p:nvPr/>
        </p:nvPicPr>
        <p:blipFill>
          <a:blip r:embed="rId2"/>
          <a:srcRect/>
          <a:stretch>
            <a:fillRect/>
          </a:stretch>
        </p:blipFill>
        <p:spPr bwMode="auto">
          <a:xfrm>
            <a:off x="202658" y="1142984"/>
            <a:ext cx="4864642" cy="521497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714488"/>
            <a:ext cx="8229600" cy="4389120"/>
          </a:xfrm>
        </p:spPr>
        <p:txBody>
          <a:bodyPr>
            <a:normAutofit fontScale="92500" lnSpcReduction="10000"/>
          </a:bodyPr>
          <a:lstStyle/>
          <a:p>
            <a:pPr algn="just"/>
            <a:r>
              <a:rPr lang="es-PE" dirty="0" smtClean="0"/>
              <a:t>Como la informática a nivel nacional no es una materia, sino más bien un taller, no existe un programa, ni un magisterio o profesorado al respecto. Esto tiene su ventaja, y desventaja. la ventaja es que te permite ser muy libre a la hora de elegir que enseñar. La mayor desventaja es que no sabes que podes enseñar, ya que la informática es muy amplia y abarca casi todo lo imaginable. La informática puede ser terriblemente pesada para un alumno si el docente no busca la manera de hacérsela más amena. Buscar ejemplos de la vida diaria, que el alumno aplique los conocimientos en cosas cotidianas, puede ser una forma de que el alumno busque desarrollar lo aprendido en otras cosas mas allá de los ejemplos o ideas del docente.</a:t>
            </a:r>
          </a:p>
          <a:p>
            <a:pPr>
              <a:buNone/>
            </a:pPr>
            <a:endParaRPr lang="es-PE" dirty="0" smtClean="0"/>
          </a:p>
          <a:p>
            <a:endParaRPr lang="es-P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PE"/>
          </a:p>
        </p:txBody>
      </p:sp>
      <p:sp>
        <p:nvSpPr>
          <p:cNvPr id="3" name="2 Marcador de contenido"/>
          <p:cNvSpPr>
            <a:spLocks noGrp="1"/>
          </p:cNvSpPr>
          <p:nvPr>
            <p:ph idx="1"/>
          </p:nvPr>
        </p:nvSpPr>
        <p:spPr/>
        <p:txBody>
          <a:bodyPr>
            <a:normAutofit fontScale="92500" lnSpcReduction="20000"/>
          </a:bodyPr>
          <a:lstStyle/>
          <a:p>
            <a:pPr algn="just"/>
            <a:r>
              <a:rPr lang="es-ES_tradnl" dirty="0" smtClean="0"/>
              <a:t>En la práctica se ha constatado como regularidad, en el proceso de enseñanza aprendizaje de la informática, que la utilización de las computadoras ha estado matizada por la espontaneidad y ha adolecido de una estrategia metodológica que permita la integración de las tecnologías de la información y la comunicación (tics), lo cual no permite elevar la calidad en este proceso. Una de las limitaciones existentes en la práctica educativa esta en no hacer hincapié para qué los estudiantes aprendan el manejo del ordenador como herramienta para procesar información y realizar cálculos en la investigación y en la resolución de problemas, desaprovechando así tanto las potencialidades del contexto computacional para el desarrollo de las habilidades. </a:t>
            </a:r>
          </a:p>
          <a:p>
            <a:endParaRPr lang="es-PE" dirty="0" smtClean="0"/>
          </a:p>
          <a:p>
            <a:endParaRPr lang="es-P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0" y="928670"/>
            <a:ext cx="4114800" cy="5214974"/>
          </a:xfrm>
        </p:spPr>
        <p:txBody>
          <a:bodyPr>
            <a:normAutofit fontScale="85000" lnSpcReduction="10000"/>
          </a:bodyPr>
          <a:lstStyle/>
          <a:p>
            <a:pPr algn="just">
              <a:buNone/>
            </a:pPr>
            <a:r>
              <a:rPr lang="es-PE" dirty="0" smtClean="0"/>
              <a:t>	El aporte apunta hacia la integración de la computadora en el proceso de enseñanza como una herramienta más, que junto a otras estrategias, técnicas y procesos meta cognitivos, son utilizadas por los alumnos de manera natural en los procesos de resolución de problemas. Por supuesto, sobre la base de la necesidad de conducción de estos procesos y, por tanto, de su inclusión explícita en el proceso de enseñanza aprendizaje.</a:t>
            </a:r>
          </a:p>
          <a:p>
            <a:pPr>
              <a:buNone/>
            </a:pPr>
            <a:endParaRPr lang="es-PE" dirty="0"/>
          </a:p>
        </p:txBody>
      </p:sp>
      <p:pic>
        <p:nvPicPr>
          <p:cNvPr id="4098" name="Picture 2" descr="http://www.utpl.edu.ec/modalidadadistancia/wp-content/uploads/2007/09/pk_tecnologicas1.jpg"/>
          <p:cNvPicPr>
            <a:picLocks noChangeAspect="1" noChangeArrowheads="1"/>
          </p:cNvPicPr>
          <p:nvPr/>
        </p:nvPicPr>
        <p:blipFill>
          <a:blip r:embed="rId2"/>
          <a:srcRect/>
          <a:stretch>
            <a:fillRect/>
          </a:stretch>
        </p:blipFill>
        <p:spPr bwMode="auto">
          <a:xfrm>
            <a:off x="0" y="1643050"/>
            <a:ext cx="4643438" cy="41148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TotalTime>
  <Words>1110</Words>
  <Application>Microsoft Office PowerPoint</Application>
  <PresentationFormat>Presentación en pantalla (4:3)</PresentationFormat>
  <Paragraphs>41</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Flujo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Usuario</cp:lastModifiedBy>
  <cp:revision>5</cp:revision>
  <dcterms:created xsi:type="dcterms:W3CDTF">2010-04-23T23:04:19Z</dcterms:created>
  <dcterms:modified xsi:type="dcterms:W3CDTF">2013-07-04T17:06:03Z</dcterms:modified>
</cp:coreProperties>
</file>