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2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endParaRPr lang="es-ES_tradnl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endParaRPr lang="es-ES_tradnl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endParaRPr lang="es-ES_tradnl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fld id="{408460E2-72AF-4594-AF36-A1790E6124C6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D83A52-EABD-43AA-9500-19F4442ABF75}" type="slidenum">
              <a:rPr lang="es-ES_tradnl"/>
              <a:pPr/>
              <a:t>1</a:t>
            </a:fld>
            <a:endParaRPr lang="es-ES_tradnl"/>
          </a:p>
        </p:txBody>
      </p:sp>
      <p:sp>
        <p:nvSpPr>
          <p:cNvPr id="12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4BDFC2-046B-472B-A601-0646B6094877}" type="slidenum">
              <a:rPr lang="es-ES_tradnl"/>
              <a:pPr/>
              <a:t>2</a:t>
            </a:fld>
            <a:endParaRPr lang="es-ES_tradnl"/>
          </a:p>
        </p:txBody>
      </p:sp>
      <p:sp>
        <p:nvSpPr>
          <p:cNvPr id="133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4C69E9-C96D-4E85-9603-E4EC96A12059}" type="slidenum">
              <a:rPr lang="es-ES_tradnl"/>
              <a:pPr/>
              <a:t>3</a:t>
            </a:fld>
            <a:endParaRPr lang="es-ES_tradnl"/>
          </a:p>
        </p:txBody>
      </p:sp>
      <p:sp>
        <p:nvSpPr>
          <p:cNvPr id="14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A0727B-FAB0-4DED-9FAE-786EAC899E52}" type="slidenum">
              <a:rPr lang="es-ES_tradnl"/>
              <a:pPr/>
              <a:t>4</a:t>
            </a:fld>
            <a:endParaRPr lang="es-ES_tradnl"/>
          </a:p>
        </p:txBody>
      </p:sp>
      <p:sp>
        <p:nvSpPr>
          <p:cNvPr id="15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CDA292-4F7F-4612-B895-8D9ACC364270}" type="slidenum">
              <a:rPr lang="es-ES_tradnl"/>
              <a:pPr/>
              <a:t>5</a:t>
            </a:fld>
            <a:endParaRPr lang="es-ES_tradnl"/>
          </a:p>
        </p:txBody>
      </p:sp>
      <p:sp>
        <p:nvSpPr>
          <p:cNvPr id="16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40BE0C-E5D2-4B00-ADF2-46CBB8D2464B}" type="slidenum">
              <a:rPr lang="es-ES_tradnl"/>
              <a:pPr/>
              <a:t>6</a:t>
            </a:fld>
            <a:endParaRPr lang="es-ES_tradnl"/>
          </a:p>
        </p:txBody>
      </p:sp>
      <p:sp>
        <p:nvSpPr>
          <p:cNvPr id="17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9B976F-F529-476E-8C79-9F2809BE5FF8}" type="slidenum">
              <a:rPr lang="es-ES_tradnl"/>
              <a:pPr/>
              <a:t>7</a:t>
            </a:fld>
            <a:endParaRPr lang="es-ES_tradnl"/>
          </a:p>
        </p:txBody>
      </p:sp>
      <p:sp>
        <p:nvSpPr>
          <p:cNvPr id="184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990600"/>
            <a:ext cx="6400800" cy="2514600"/>
          </a:xfrm>
          <a:ln w="76200" cmpd="tri"/>
        </p:spPr>
        <p:txBody>
          <a:bodyPr/>
          <a:lstStyle>
            <a:lvl1pPr algn="ctr"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  <a:ln w="6350"/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914400" y="6400800"/>
            <a:ext cx="1905000" cy="457200"/>
          </a:xfrm>
        </p:spPr>
        <p:txBody>
          <a:bodyPr anchorCtr="0"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505200" y="6400800"/>
            <a:ext cx="2895600" cy="457200"/>
          </a:xfrm>
        </p:spPr>
        <p:txBody>
          <a:bodyPr anchorCtr="0"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 anchorCtr="0"/>
          <a:lstStyle>
            <a:lvl1pPr>
              <a:defRPr/>
            </a:lvl1pPr>
          </a:lstStyle>
          <a:p>
            <a:fld id="{98A43D50-44D7-47BC-9B34-FE6F3B1F70D0}" type="slidenum">
              <a:rPr lang="es-ES"/>
              <a:pPr/>
              <a:t>‹Nº›</a:t>
            </a:fld>
            <a:endParaRPr lang="es-ES"/>
          </a:p>
        </p:txBody>
      </p:sp>
      <p:grpSp>
        <p:nvGrpSpPr>
          <p:cNvPr id="4103" name="Group 7"/>
          <p:cNvGrpSpPr>
            <a:grpSpLocks/>
          </p:cNvGrpSpPr>
          <p:nvPr/>
        </p:nvGrpSpPr>
        <p:grpSpPr bwMode="auto">
          <a:xfrm>
            <a:off x="0" y="0"/>
            <a:ext cx="6362700" cy="6858000"/>
            <a:chOff x="0" y="0"/>
            <a:chExt cx="4008" cy="4320"/>
          </a:xfrm>
        </p:grpSpPr>
        <p:pic>
          <p:nvPicPr>
            <p:cNvPr id="4104" name="Picture 8" descr="Expbanna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invGray">
            <a:xfrm>
              <a:off x="0" y="0"/>
              <a:ext cx="432" cy="4320"/>
            </a:xfrm>
            <a:prstGeom prst="rect">
              <a:avLst/>
            </a:prstGeom>
            <a:noFill/>
          </p:spPr>
        </p:pic>
        <p:pic>
          <p:nvPicPr>
            <p:cNvPr id="4105" name="Picture 9" descr="EXPHORSA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08" y="3600"/>
              <a:ext cx="1800" cy="60"/>
            </a:xfrm>
            <a:prstGeom prst="rect">
              <a:avLst/>
            </a:prstGeom>
            <a:noFill/>
          </p:spPr>
        </p:pic>
      </p:grpSp>
      <p:pic>
        <p:nvPicPr>
          <p:cNvPr id="4106" name="Picture 10" descr="EXPHORS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81200" y="3657600"/>
            <a:ext cx="5715000" cy="95250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15000">
    <p:cover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F4EB4-C59A-4E9B-A2CE-4E8B81E76101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 advTm="15000">
    <p:cover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96100" y="381000"/>
            <a:ext cx="1943100" cy="54991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062038" y="381000"/>
            <a:ext cx="5681662" cy="54991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98BC71-B9BC-4A43-9782-87792564D51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 advTm="15000">
    <p:cover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07DCD6-9785-4568-A4D5-FB14BBE953EF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 advTm="15000">
    <p:cover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001F86-75E2-499F-85EB-D55950BEE909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 advTm="15000">
    <p:cover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062038" y="1766888"/>
            <a:ext cx="3808412" cy="4113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22850" y="1766888"/>
            <a:ext cx="3808413" cy="4113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710550-91E3-470B-B3D6-2237767B5633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 advTm="15000">
    <p:cover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9A31C7-6585-46DE-9B5A-0B9022978453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 advTm="15000">
    <p:cover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BDA101-7E0E-4072-97C9-7675A83FB86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 advTm="15000">
    <p:cover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42B081-EF8D-4964-96EA-90FB74E31A9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 advTm="15000">
    <p:cover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A4E3AC-D9D1-4AA2-A92C-3BD073589E89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 advTm="15000">
    <p:cover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EA57E8-5437-4A22-9284-1AC9635382AC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 advTm="15000">
    <p:cover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xpbanna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invGray">
          <a:xfrm>
            <a:off x="0" y="0"/>
            <a:ext cx="685800" cy="6858000"/>
          </a:xfrm>
          <a:prstGeom prst="rect">
            <a:avLst/>
          </a:prstGeom>
          <a:noFill/>
        </p:spPr>
      </p:pic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solidFill>
                  <a:schemeClr val="tx2"/>
                </a:solidFill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solidFill>
                  <a:schemeClr val="tx2"/>
                </a:solidFill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solidFill>
                  <a:schemeClr val="tx2"/>
                </a:solidFill>
                <a:latin typeface="Arial" charset="0"/>
              </a:defRPr>
            </a:lvl1pPr>
          </a:lstStyle>
          <a:p>
            <a:fld id="{33E871C3-5C94-496C-9D51-A9F3F6A082B2}" type="slidenum">
              <a:rPr lang="es-ES"/>
              <a:pPr/>
              <a:t>‹Nº›</a:t>
            </a:fld>
            <a:endParaRPr lang="es-ES"/>
          </a:p>
        </p:txBody>
      </p:sp>
      <p:pic>
        <p:nvPicPr>
          <p:cNvPr id="3079" name="Picture 7" descr="EXPHORSA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066800" y="1574800"/>
            <a:ext cx="7772400" cy="130175"/>
          </a:xfrm>
          <a:prstGeom prst="rect">
            <a:avLst/>
          </a:prstGeom>
          <a:noFill/>
        </p:spPr>
      </p:pic>
      <p:sp>
        <p:nvSpPr>
          <p:cNvPr id="308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2038" y="1766888"/>
            <a:ext cx="7769225" cy="411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slow" advTm="15000">
    <p:cover dir="rd"/>
  </p:transition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6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Blip>
          <a:blip r:embed="rId17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7" name="Picture 9" descr="mano con c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2492375"/>
            <a:ext cx="4114800" cy="2381250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914400"/>
            <a:ext cx="5257800" cy="1676400"/>
          </a:xfrm>
        </p:spPr>
        <p:txBody>
          <a:bodyPr/>
          <a:lstStyle/>
          <a:p>
            <a:r>
              <a:rPr lang="es-MX" b="1">
                <a:effectLst>
                  <a:outerShdw blurRad="38100" dist="38100" dir="2700000" algn="tl">
                    <a:srgbClr val="000000"/>
                  </a:outerShdw>
                </a:effectLst>
              </a:rPr>
              <a:t>EL SOFTWARE EDUCATIVO</a:t>
            </a:r>
            <a:endParaRPr lang="es-ES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 advTm="15000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¿QUÉ SON LOS </a:t>
            </a:r>
            <a:br>
              <a:rPr lang="es-MX" sz="3200" b="1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s-MX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SOFTWARE EDUCATIVOS</a:t>
            </a:r>
            <a:endParaRPr lang="es-ES" sz="32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30000"/>
              </a:lnSpc>
            </a:pPr>
            <a:r>
              <a:rPr lang="es-MX" sz="3000">
                <a:latin typeface="Arial" charset="0"/>
                <a:cs typeface="Arial" charset="0"/>
              </a:rPr>
              <a:t>Son</a:t>
            </a:r>
            <a:r>
              <a:rPr lang="es-ES" sz="3000">
                <a:latin typeface="Arial" charset="0"/>
                <a:cs typeface="Arial" charset="0"/>
              </a:rPr>
              <a:t> programas para ordenador creados con la finalidad específica de ser utilizados como medio didáctico, es decir, para facilitar los procesos de enseñanza y de aprendizaje. </a:t>
            </a:r>
          </a:p>
        </p:txBody>
      </p:sp>
      <p:pic>
        <p:nvPicPr>
          <p:cNvPr id="5126" name="Picture 6" descr="maestros"/>
          <p:cNvPicPr>
            <a:picLocks noChangeAspect="1" noChangeArrowheads="1"/>
          </p:cNvPicPr>
          <p:nvPr/>
        </p:nvPicPr>
        <p:blipFill>
          <a:blip r:embed="rId3" cstate="print"/>
          <a:srcRect b="11552"/>
          <a:stretch>
            <a:fillRect/>
          </a:stretch>
        </p:blipFill>
        <p:spPr bwMode="auto">
          <a:xfrm>
            <a:off x="4572000" y="4267200"/>
            <a:ext cx="3657600" cy="1981200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15000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CINCO CARACTERÍSTICAS </a:t>
            </a:r>
            <a:br>
              <a:rPr lang="es-MX" sz="3200" b="1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s-MX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ESENCIALES</a:t>
            </a:r>
            <a:endParaRPr lang="es-ES" sz="32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1752600"/>
            <a:ext cx="6629400" cy="4113213"/>
          </a:xfrm>
        </p:spPr>
        <p:txBody>
          <a:bodyPr/>
          <a:lstStyle/>
          <a:p>
            <a:pPr algn="just">
              <a:lnSpc>
                <a:spcPct val="120000"/>
              </a:lnSpc>
            </a:pPr>
            <a:r>
              <a:rPr lang="es-MX">
                <a:cs typeface="Times New Roman" pitchFamily="18" charset="0"/>
              </a:rPr>
              <a:t>Su </a:t>
            </a:r>
            <a:r>
              <a:rPr lang="es-ES">
                <a:cs typeface="Arial" charset="0"/>
              </a:rPr>
              <a:t>finalidad </a:t>
            </a:r>
            <a:r>
              <a:rPr lang="es-MX">
                <a:cs typeface="Arial" charset="0"/>
              </a:rPr>
              <a:t>es </a:t>
            </a:r>
            <a:r>
              <a:rPr lang="es-ES">
                <a:cs typeface="Arial" charset="0"/>
              </a:rPr>
              <a:t>didáctica</a:t>
            </a:r>
            <a:r>
              <a:rPr lang="es-MX">
                <a:cs typeface="Arial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es-ES">
                <a:cs typeface="Arial" charset="0"/>
              </a:rPr>
              <a:t>Utilizan el ordenador como soporte</a:t>
            </a:r>
            <a:r>
              <a:rPr lang="es-MX">
                <a:cs typeface="Arial" charset="0"/>
              </a:rPr>
              <a:t>.</a:t>
            </a:r>
            <a:r>
              <a:rPr lang="es-ES">
                <a:cs typeface="Arial" charset="0"/>
              </a:rPr>
              <a:t> </a:t>
            </a:r>
            <a:endParaRPr lang="es-MX">
              <a:cs typeface="Arial" charset="0"/>
            </a:endParaRPr>
          </a:p>
          <a:p>
            <a:pPr algn="just">
              <a:lnSpc>
                <a:spcPct val="120000"/>
              </a:lnSpc>
            </a:pPr>
            <a:r>
              <a:rPr lang="es-ES">
                <a:cs typeface="Arial" charset="0"/>
              </a:rPr>
              <a:t>Son interactivos</a:t>
            </a:r>
            <a:r>
              <a:rPr lang="es-MX">
                <a:cs typeface="Arial" charset="0"/>
              </a:rPr>
              <a:t>.</a:t>
            </a:r>
            <a:endParaRPr lang="es-ES"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s-ES">
                <a:cs typeface="Arial" charset="0"/>
              </a:rPr>
              <a:t>Individualizan el trabajo</a:t>
            </a:r>
            <a:r>
              <a:rPr lang="es-MX">
                <a:cs typeface="Arial" charset="0"/>
              </a:rPr>
              <a:t>.</a:t>
            </a:r>
            <a:r>
              <a:rPr lang="es-ES">
                <a:cs typeface="Arial" charset="0"/>
              </a:rPr>
              <a:t> </a:t>
            </a:r>
            <a:endParaRPr lang="es-ES"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s-ES">
                <a:cs typeface="Arial" charset="0"/>
              </a:rPr>
              <a:t>Son fáciles de usar. </a:t>
            </a:r>
            <a:endParaRPr lang="es-ES"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Tx/>
              <a:buNone/>
            </a:pPr>
            <a:endParaRPr lang="es-ES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6096000" y="4495800"/>
          <a:ext cx="2057400" cy="1701800"/>
        </p:xfrm>
        <a:graphic>
          <a:graphicData uri="http://schemas.openxmlformats.org/presentationml/2006/ole">
            <p:oleObj spid="_x0000_s1029" name="Imagen de mapa de bits" r:id="rId4" imgW="1057423" imgH="781159" progId="Paint.Picture">
              <p:embed/>
            </p:oleObj>
          </a:graphicData>
        </a:graphic>
      </p:graphicFrame>
    </p:spTree>
  </p:cSld>
  <p:clrMapOvr>
    <a:masterClrMapping/>
  </p:clrMapOvr>
  <p:transition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>
                <a:effectLst>
                  <a:outerShdw blurRad="38100" dist="38100" dir="2700000" algn="tl">
                    <a:srgbClr val="000000"/>
                  </a:outerShdw>
                </a:effectLst>
              </a:rPr>
              <a:t>ESTRUCTURA BÁSICA</a:t>
            </a:r>
            <a:endParaRPr lang="es-ES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828800"/>
            <a:ext cx="7239000" cy="4481513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es-ES" sz="2800" dirty="0"/>
              <a:t> </a:t>
            </a:r>
            <a:r>
              <a:rPr lang="es-MX" sz="2800" b="1" dirty="0"/>
              <a:t>I</a:t>
            </a:r>
            <a:r>
              <a:rPr lang="es-ES" sz="2800" b="1" dirty="0" err="1"/>
              <a:t>nterfaz</a:t>
            </a:r>
            <a:r>
              <a:rPr lang="es-MX" sz="2800" b="1" dirty="0"/>
              <a:t> 		</a:t>
            </a:r>
            <a:r>
              <a:rPr lang="es-MX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&gt;</a:t>
            </a:r>
            <a:r>
              <a:rPr lang="es-MX" sz="2800" dirty="0"/>
              <a:t> </a:t>
            </a:r>
            <a:r>
              <a:rPr lang="es-MX" sz="2800" dirty="0">
                <a:solidFill>
                  <a:srgbClr val="FF0000"/>
                </a:solidFill>
              </a:rPr>
              <a:t>Sistemas de Comunicación</a:t>
            </a:r>
          </a:p>
          <a:p>
            <a:pPr>
              <a:lnSpc>
                <a:spcPct val="130000"/>
              </a:lnSpc>
              <a:buFontTx/>
              <a:buNone/>
            </a:pPr>
            <a:endParaRPr lang="es-ES" sz="2400" dirty="0">
              <a:solidFill>
                <a:srgbClr val="FF0000"/>
              </a:solidFill>
            </a:endParaRPr>
          </a:p>
          <a:p>
            <a:pPr>
              <a:lnSpc>
                <a:spcPct val="130000"/>
              </a:lnSpc>
            </a:pPr>
            <a:r>
              <a:rPr lang="es-MX" sz="2800" b="1" dirty="0"/>
              <a:t>B</a:t>
            </a:r>
            <a:r>
              <a:rPr lang="es-ES" sz="2800" b="1" dirty="0"/>
              <a:t>ases de </a:t>
            </a:r>
            <a:r>
              <a:rPr lang="es-MX" sz="2800" b="1" dirty="0"/>
              <a:t>D</a:t>
            </a:r>
            <a:r>
              <a:rPr lang="es-ES" sz="2800" b="1" dirty="0" err="1"/>
              <a:t>atos</a:t>
            </a:r>
            <a:r>
              <a:rPr lang="es-MX" sz="2800" b="1" dirty="0"/>
              <a:t> </a:t>
            </a:r>
            <a:r>
              <a:rPr lang="es-MX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&gt;</a:t>
            </a:r>
            <a:r>
              <a:rPr lang="es-MX" sz="2800" dirty="0"/>
              <a:t> </a:t>
            </a:r>
            <a:r>
              <a:rPr lang="es-MX" sz="2800" dirty="0">
                <a:solidFill>
                  <a:srgbClr val="FF0000"/>
                </a:solidFill>
              </a:rPr>
              <a:t>Información Específica</a:t>
            </a:r>
          </a:p>
          <a:p>
            <a:pPr>
              <a:lnSpc>
                <a:spcPct val="130000"/>
              </a:lnSpc>
              <a:buFontTx/>
              <a:buNone/>
            </a:pPr>
            <a:endParaRPr lang="es-ES" sz="2400" dirty="0">
              <a:solidFill>
                <a:srgbClr val="FF0000"/>
              </a:solidFill>
            </a:endParaRPr>
          </a:p>
          <a:p>
            <a:pPr>
              <a:lnSpc>
                <a:spcPct val="130000"/>
              </a:lnSpc>
            </a:pPr>
            <a:r>
              <a:rPr lang="es-MX" sz="2800" b="1" dirty="0"/>
              <a:t>A</a:t>
            </a:r>
            <a:r>
              <a:rPr lang="es-ES" sz="2800" b="1" dirty="0" err="1"/>
              <a:t>lgoritmo</a:t>
            </a:r>
            <a:r>
              <a:rPr lang="es-MX" sz="2800" b="1" dirty="0"/>
              <a:t> 	</a:t>
            </a:r>
            <a:r>
              <a:rPr lang="es-MX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&gt;</a:t>
            </a:r>
            <a:r>
              <a:rPr lang="es-MX" sz="2800" dirty="0"/>
              <a:t> </a:t>
            </a:r>
            <a:r>
              <a:rPr lang="es-MX" sz="2800" dirty="0" smtClean="0">
                <a:solidFill>
                  <a:srgbClr val="FF0000"/>
                </a:solidFill>
              </a:rPr>
              <a:t>Tipo </a:t>
            </a:r>
            <a:r>
              <a:rPr lang="es-MX" sz="2800" dirty="0">
                <a:solidFill>
                  <a:srgbClr val="FF0000"/>
                </a:solidFill>
              </a:rPr>
              <a:t>Sistema Experto</a:t>
            </a:r>
            <a:endParaRPr lang="es-E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 advTm="15000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772400" cy="1295400"/>
          </a:xfrm>
        </p:spPr>
        <p:txBody>
          <a:bodyPr/>
          <a:lstStyle/>
          <a:p>
            <a:pPr algn="ctr"/>
            <a:r>
              <a:rPr lang="es-E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FUNCIONES DEL </a:t>
            </a:r>
            <a:r>
              <a:rPr lang="es-MX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es-MX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</a:br>
            <a:r>
              <a:rPr lang="es-E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SOFTWARE EDUCATIVO</a:t>
            </a:r>
            <a:r>
              <a:rPr lang="es-ES" b="1"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0" y="1905000"/>
            <a:ext cx="3429000" cy="3960813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es-MX" b="1">
                <a:latin typeface="Arial" charset="0"/>
                <a:cs typeface="Arial" charset="0"/>
              </a:rPr>
              <a:t>I</a:t>
            </a:r>
            <a:r>
              <a:rPr lang="es-ES" b="1">
                <a:latin typeface="Arial" charset="0"/>
                <a:cs typeface="Arial" charset="0"/>
              </a:rPr>
              <a:t>nformativa</a:t>
            </a:r>
            <a:r>
              <a:rPr lang="es-ES"/>
              <a:t> </a:t>
            </a:r>
            <a:endParaRPr lang="es-MX"/>
          </a:p>
          <a:p>
            <a:pPr>
              <a:lnSpc>
                <a:spcPct val="125000"/>
              </a:lnSpc>
            </a:pPr>
            <a:r>
              <a:rPr lang="es-MX" b="1">
                <a:latin typeface="Arial" charset="0"/>
                <a:cs typeface="Arial" charset="0"/>
              </a:rPr>
              <a:t>I</a:t>
            </a:r>
            <a:r>
              <a:rPr lang="es-ES" b="1">
                <a:latin typeface="Arial" charset="0"/>
                <a:cs typeface="Arial" charset="0"/>
              </a:rPr>
              <a:t>nstructiva</a:t>
            </a:r>
            <a:r>
              <a:rPr lang="es-ES"/>
              <a:t> </a:t>
            </a:r>
            <a:endParaRPr lang="es-MX"/>
          </a:p>
          <a:p>
            <a:pPr>
              <a:lnSpc>
                <a:spcPct val="125000"/>
              </a:lnSpc>
            </a:pPr>
            <a:r>
              <a:rPr lang="es-MX" b="1">
                <a:latin typeface="Arial" charset="0"/>
                <a:cs typeface="Arial" charset="0"/>
              </a:rPr>
              <a:t>M</a:t>
            </a:r>
            <a:r>
              <a:rPr lang="es-ES" b="1">
                <a:latin typeface="Arial" charset="0"/>
                <a:cs typeface="Arial" charset="0"/>
              </a:rPr>
              <a:t>otivadora</a:t>
            </a:r>
            <a:r>
              <a:rPr lang="es-ES"/>
              <a:t> </a:t>
            </a:r>
            <a:endParaRPr lang="es-MX"/>
          </a:p>
          <a:p>
            <a:pPr>
              <a:lnSpc>
                <a:spcPct val="125000"/>
              </a:lnSpc>
            </a:pPr>
            <a:r>
              <a:rPr lang="es-MX" b="1">
                <a:latin typeface="Arial" charset="0"/>
                <a:cs typeface="Arial" charset="0"/>
              </a:rPr>
              <a:t>E</a:t>
            </a:r>
            <a:r>
              <a:rPr lang="es-ES" b="1">
                <a:latin typeface="Arial" charset="0"/>
                <a:cs typeface="Arial" charset="0"/>
              </a:rPr>
              <a:t>valuadora</a:t>
            </a:r>
            <a:r>
              <a:rPr lang="es-ES"/>
              <a:t> </a:t>
            </a:r>
            <a:endParaRPr lang="es-MX"/>
          </a:p>
          <a:p>
            <a:pPr>
              <a:lnSpc>
                <a:spcPct val="125000"/>
              </a:lnSpc>
            </a:pPr>
            <a:r>
              <a:rPr lang="es-MX" b="1">
                <a:latin typeface="Arial" charset="0"/>
                <a:cs typeface="Arial" charset="0"/>
              </a:rPr>
              <a:t>I</a:t>
            </a:r>
            <a:r>
              <a:rPr lang="es-ES" b="1">
                <a:latin typeface="Arial" charset="0"/>
                <a:cs typeface="Arial" charset="0"/>
              </a:rPr>
              <a:t>nvestigadora</a:t>
            </a:r>
            <a:r>
              <a:rPr lang="es-ES"/>
              <a:t> </a:t>
            </a:r>
          </a:p>
        </p:txBody>
      </p:sp>
    </p:spTree>
  </p:cSld>
  <p:clrMapOvr>
    <a:masterClrMapping/>
  </p:clrMapOvr>
  <p:transition spd="slow" advTm="15000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FUNCIONES DEL </a:t>
            </a:r>
            <a:r>
              <a:rPr lang="es-MX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es-MX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</a:br>
            <a:r>
              <a:rPr lang="es-E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SOFTWARE EDUCATIVO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71800" y="2057400"/>
            <a:ext cx="3586163" cy="3733800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es-MX" b="1">
                <a:latin typeface="Arial" charset="0"/>
                <a:cs typeface="Arial" charset="0"/>
              </a:rPr>
              <a:t>E</a:t>
            </a:r>
            <a:r>
              <a:rPr lang="es-ES" b="1">
                <a:latin typeface="Arial" charset="0"/>
                <a:cs typeface="Arial" charset="0"/>
              </a:rPr>
              <a:t>xpresiva</a:t>
            </a:r>
            <a:r>
              <a:rPr lang="es-ES"/>
              <a:t> </a:t>
            </a:r>
            <a:endParaRPr lang="es-MX"/>
          </a:p>
          <a:p>
            <a:pPr>
              <a:lnSpc>
                <a:spcPct val="140000"/>
              </a:lnSpc>
            </a:pPr>
            <a:r>
              <a:rPr lang="es-MX" b="1">
                <a:latin typeface="Arial" charset="0"/>
                <a:cs typeface="Arial" charset="0"/>
              </a:rPr>
              <a:t>M</a:t>
            </a:r>
            <a:r>
              <a:rPr lang="es-ES" b="1">
                <a:latin typeface="Arial" charset="0"/>
                <a:cs typeface="Arial" charset="0"/>
              </a:rPr>
              <a:t>etalingüística</a:t>
            </a:r>
            <a:r>
              <a:rPr lang="es-ES"/>
              <a:t> </a:t>
            </a:r>
            <a:endParaRPr lang="es-MX"/>
          </a:p>
          <a:p>
            <a:pPr>
              <a:lnSpc>
                <a:spcPct val="140000"/>
              </a:lnSpc>
            </a:pPr>
            <a:r>
              <a:rPr lang="es-MX" b="1">
                <a:latin typeface="Arial" charset="0"/>
                <a:cs typeface="Arial" charset="0"/>
              </a:rPr>
              <a:t>L</a:t>
            </a:r>
            <a:r>
              <a:rPr lang="es-ES" b="1">
                <a:latin typeface="Arial" charset="0"/>
                <a:cs typeface="Arial" charset="0"/>
              </a:rPr>
              <a:t>údica</a:t>
            </a:r>
            <a:r>
              <a:rPr lang="es-ES"/>
              <a:t> </a:t>
            </a:r>
            <a:endParaRPr lang="es-MX"/>
          </a:p>
          <a:p>
            <a:pPr>
              <a:lnSpc>
                <a:spcPct val="140000"/>
              </a:lnSpc>
            </a:pPr>
            <a:r>
              <a:rPr lang="es-MX" b="1">
                <a:latin typeface="Arial" charset="0"/>
                <a:cs typeface="Arial" charset="0"/>
              </a:rPr>
              <a:t>I</a:t>
            </a:r>
            <a:r>
              <a:rPr lang="es-ES" b="1">
                <a:latin typeface="Arial" charset="0"/>
                <a:cs typeface="Arial" charset="0"/>
              </a:rPr>
              <a:t>nnovadora</a:t>
            </a:r>
            <a:r>
              <a:rPr lang="es-ES"/>
              <a:t> </a:t>
            </a:r>
          </a:p>
        </p:txBody>
      </p:sp>
    </p:spTree>
  </p:cSld>
  <p:clrMapOvr>
    <a:masterClrMapping/>
  </p:clrMapOvr>
  <p:transition spd="slow" advTm="15000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CATEGORIZACIÓN DE LOS </a:t>
            </a:r>
            <a:r>
              <a:rPr lang="es-MX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SOFTWARE</a:t>
            </a:r>
            <a:r>
              <a:rPr lang="es-E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es-MX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EDUCATIVOS</a:t>
            </a:r>
            <a:endParaRPr lang="es-ES">
              <a:solidFill>
                <a:srgbClr val="AAAAAA"/>
              </a:solidFill>
              <a:latin typeface="Arial" charset="0"/>
              <a:cs typeface="Arial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0400" y="1905000"/>
            <a:ext cx="3433763" cy="4113213"/>
          </a:xfrm>
        </p:spPr>
        <p:txBody>
          <a:bodyPr/>
          <a:lstStyle/>
          <a:p>
            <a:pPr algn="just">
              <a:lnSpc>
                <a:spcPct val="115000"/>
              </a:lnSpc>
            </a:pPr>
            <a:r>
              <a:rPr lang="es-ES">
                <a:latin typeface="Arial" charset="0"/>
                <a:cs typeface="Arial" charset="0"/>
              </a:rPr>
              <a:t>De consulta </a:t>
            </a:r>
            <a:endParaRPr lang="es-MX">
              <a:latin typeface="Arial" charset="0"/>
              <a:cs typeface="Arial" charset="0"/>
            </a:endParaRPr>
          </a:p>
          <a:p>
            <a:pPr algn="just">
              <a:lnSpc>
                <a:spcPct val="115000"/>
              </a:lnSpc>
            </a:pPr>
            <a:r>
              <a:rPr lang="es-ES">
                <a:latin typeface="Arial" charset="0"/>
                <a:cs typeface="Times New Roman" pitchFamily="18" charset="0"/>
              </a:rPr>
              <a:t>Tutoriales</a:t>
            </a:r>
            <a:r>
              <a:rPr lang="es-ES">
                <a:latin typeface="Arial" charset="0"/>
                <a:cs typeface="Arial" charset="0"/>
              </a:rPr>
              <a:t> </a:t>
            </a:r>
            <a:endParaRPr lang="es-MX">
              <a:latin typeface="Arial" charset="0"/>
              <a:cs typeface="Arial" charset="0"/>
            </a:endParaRPr>
          </a:p>
          <a:p>
            <a:pPr algn="just">
              <a:lnSpc>
                <a:spcPct val="115000"/>
              </a:lnSpc>
            </a:pPr>
            <a:r>
              <a:rPr lang="es-ES">
                <a:latin typeface="Arial" charset="0"/>
                <a:cs typeface="Times New Roman" pitchFamily="18" charset="0"/>
              </a:rPr>
              <a:t>Ejercitación </a:t>
            </a:r>
            <a:endParaRPr lang="es-MX">
              <a:latin typeface="Arial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ES">
                <a:latin typeface="Arial" charset="0"/>
                <a:cs typeface="Times New Roman" pitchFamily="18" charset="0"/>
              </a:rPr>
              <a:t>Simulación </a:t>
            </a:r>
            <a:endParaRPr lang="es-MX">
              <a:latin typeface="Arial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ES">
                <a:latin typeface="Arial" charset="0"/>
                <a:cs typeface="Times New Roman" pitchFamily="18" charset="0"/>
              </a:rPr>
              <a:t>Lúdicos </a:t>
            </a:r>
            <a:endParaRPr lang="es-MX">
              <a:latin typeface="Arial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ES">
                <a:latin typeface="Arial" charset="0"/>
                <a:cs typeface="Times New Roman" pitchFamily="18" charset="0"/>
              </a:rPr>
              <a:t>Micromundos</a:t>
            </a:r>
            <a:r>
              <a:rPr lang="es-ES">
                <a:solidFill>
                  <a:srgbClr val="AAAAAA"/>
                </a:solidFill>
                <a:latin typeface="Arial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spd="slow" advTm="15000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theme/theme1.xml><?xml version="1.0" encoding="utf-8"?>
<a:theme xmlns:a="http://schemas.openxmlformats.org/drawingml/2006/main" name="Expedición">
  <a:themeElements>
    <a:clrScheme name="Expedición 2">
      <a:dk1>
        <a:srgbClr val="000000"/>
      </a:dk1>
      <a:lt1>
        <a:srgbClr val="FFFFFF"/>
      </a:lt1>
      <a:dk2>
        <a:srgbClr val="482400"/>
      </a:dk2>
      <a:lt2>
        <a:srgbClr val="808080"/>
      </a:lt2>
      <a:accent1>
        <a:srgbClr val="DFD6C3"/>
      </a:accent1>
      <a:accent2>
        <a:srgbClr val="D69B80"/>
      </a:accent2>
      <a:accent3>
        <a:srgbClr val="FFFFFF"/>
      </a:accent3>
      <a:accent4>
        <a:srgbClr val="000000"/>
      </a:accent4>
      <a:accent5>
        <a:srgbClr val="ECE8DE"/>
      </a:accent5>
      <a:accent6>
        <a:srgbClr val="C28C73"/>
      </a:accent6>
      <a:hlink>
        <a:srgbClr val="993300"/>
      </a:hlink>
      <a:folHlink>
        <a:srgbClr val="666600"/>
      </a:folHlink>
    </a:clrScheme>
    <a:fontScheme name="Expedició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s-E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s-E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xpedición 1">
        <a:dk1>
          <a:srgbClr val="000000"/>
        </a:dk1>
        <a:lt1>
          <a:srgbClr val="A7947B"/>
        </a:lt1>
        <a:dk2>
          <a:srgbClr val="482400"/>
        </a:dk2>
        <a:lt2>
          <a:srgbClr val="808080"/>
        </a:lt2>
        <a:accent1>
          <a:srgbClr val="DFD6C3"/>
        </a:accent1>
        <a:accent2>
          <a:srgbClr val="D69B80"/>
        </a:accent2>
        <a:accent3>
          <a:srgbClr val="D0C8BF"/>
        </a:accent3>
        <a:accent4>
          <a:srgbClr val="000000"/>
        </a:accent4>
        <a:accent5>
          <a:srgbClr val="ECE8DE"/>
        </a:accent5>
        <a:accent6>
          <a:srgbClr val="C28C73"/>
        </a:accent6>
        <a:hlink>
          <a:srgbClr val="993300"/>
        </a:hlink>
        <a:folHlink>
          <a:srgbClr val="66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edición 2">
        <a:dk1>
          <a:srgbClr val="000000"/>
        </a:dk1>
        <a:lt1>
          <a:srgbClr val="FFFFFF"/>
        </a:lt1>
        <a:dk2>
          <a:srgbClr val="482400"/>
        </a:dk2>
        <a:lt2>
          <a:srgbClr val="808080"/>
        </a:lt2>
        <a:accent1>
          <a:srgbClr val="DFD6C3"/>
        </a:accent1>
        <a:accent2>
          <a:srgbClr val="D69B80"/>
        </a:accent2>
        <a:accent3>
          <a:srgbClr val="FFFFFF"/>
        </a:accent3>
        <a:accent4>
          <a:srgbClr val="000000"/>
        </a:accent4>
        <a:accent5>
          <a:srgbClr val="ECE8DE"/>
        </a:accent5>
        <a:accent6>
          <a:srgbClr val="C28C73"/>
        </a:accent6>
        <a:hlink>
          <a:srgbClr val="993300"/>
        </a:hlink>
        <a:folHlink>
          <a:srgbClr val="66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edició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edición 4">
        <a:dk1>
          <a:srgbClr val="000000"/>
        </a:dk1>
        <a:lt1>
          <a:srgbClr val="9D7643"/>
        </a:lt1>
        <a:dk2>
          <a:srgbClr val="FFFFFF"/>
        </a:dk2>
        <a:lt2>
          <a:srgbClr val="554025"/>
        </a:lt2>
        <a:accent1>
          <a:srgbClr val="CAA966"/>
        </a:accent1>
        <a:accent2>
          <a:srgbClr val="8488AC"/>
        </a:accent2>
        <a:accent3>
          <a:srgbClr val="CCBDB0"/>
        </a:accent3>
        <a:accent4>
          <a:srgbClr val="000000"/>
        </a:accent4>
        <a:accent5>
          <a:srgbClr val="E1D1B8"/>
        </a:accent5>
        <a:accent6>
          <a:srgbClr val="777B9B"/>
        </a:accent6>
        <a:hlink>
          <a:srgbClr val="993300"/>
        </a:hlink>
        <a:folHlink>
          <a:srgbClr val="66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C:\Archivos de programa\Microsoft Office\Templates\Diseños de presentaciones\Expedición.pot</Template>
  <TotalTime>114</TotalTime>
  <Words>107</Words>
  <Application>Microsoft Office PowerPoint</Application>
  <PresentationFormat>Presentación en pantalla (4:3)</PresentationFormat>
  <Paragraphs>40</Paragraphs>
  <Slides>7</Slides>
  <Notes>7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Times New Roman</vt:lpstr>
      <vt:lpstr>Wingdings</vt:lpstr>
      <vt:lpstr>Arial</vt:lpstr>
      <vt:lpstr>Monotype Corsiva</vt:lpstr>
      <vt:lpstr>Expedición</vt:lpstr>
      <vt:lpstr>Imagen de mapa de bits</vt:lpstr>
      <vt:lpstr>EL SOFTWARE EDUCATIVO</vt:lpstr>
      <vt:lpstr>¿QUÉ SON LOS  SOFTWARE EDUCATIVOS</vt:lpstr>
      <vt:lpstr>CINCO CARACTERÍSTICAS  ESENCIALES</vt:lpstr>
      <vt:lpstr>ESTRUCTURA BÁSICA</vt:lpstr>
      <vt:lpstr>FUNCIONES DEL  SOFTWARE EDUCATIVO </vt:lpstr>
      <vt:lpstr>FUNCIONES DEL  SOFTWARE EDUCATIVO</vt:lpstr>
      <vt:lpstr>CATEGORIZACIÓN DE LOS SOFTWARE EDUCATIVOS</vt:lpstr>
    </vt:vector>
  </TitlesOfParts>
  <Company>POPULI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SOFTWARE EDUCATIVO</dc:title>
  <dc:creator>ANADIANA</dc:creator>
  <cp:lastModifiedBy>Carolina toro</cp:lastModifiedBy>
  <cp:revision>5</cp:revision>
  <dcterms:created xsi:type="dcterms:W3CDTF">2007-01-05T06:26:04Z</dcterms:created>
  <dcterms:modified xsi:type="dcterms:W3CDTF">2013-01-28T03:49:27Z</dcterms:modified>
</cp:coreProperties>
</file>